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fr-FR" sz="4400" b="0" strike="noStrike" spc="-1">
                <a:latin typeface="Arial"/>
              </a:rPr>
              <a:t>Cliquez pour déplacer la diapo</a:t>
            </a: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8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90" name="PlaceHolder 4"/>
          <p:cNvSpPr>
            <a:spLocks noGrp="1"/>
          </p:cNvSpPr>
          <p:nvPr>
            <p:ph type="dt" idx="7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91" name="PlaceHolder 5"/>
          <p:cNvSpPr>
            <a:spLocks noGrp="1"/>
          </p:cNvSpPr>
          <p:nvPr>
            <p:ph type="ftr" idx="8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fr-FR" sz="1400" b="0" strike="noStrike" spc="-1">
                <a:latin typeface="Times New Roman"/>
              </a:defRPr>
            </a:lvl1pPr>
          </a:lstStyle>
          <a:p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92" name="PlaceHolder 6"/>
          <p:cNvSpPr>
            <a:spLocks noGrp="1"/>
          </p:cNvSpPr>
          <p:nvPr>
            <p:ph type="sldNum" idx="9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2DDF47D0-220B-40FF-9E90-4B3AB4A645F9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AAFAD60-8B1D-4D51-BCE1-CD85FEF7D8FA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prstGeom prst="rect">
            <a:avLst/>
          </a:prstGeom>
          <a:ln w="0">
            <a:noFill/>
          </a:ln>
        </p:spPr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85800" y="434304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fr-FR" sz="2000" b="0" strike="noStrike" spc="-1">
                <a:latin typeface="Arial"/>
              </a:rPr>
              <a:t>Visualisation en temps/réel </a:t>
            </a: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2000" b="0" strike="noStrike" spc="-1">
                <a:latin typeface="Arial"/>
              </a:rPr>
              <a:t>	visu force demandée par médecin </a:t>
            </a:r>
          </a:p>
          <a:p>
            <a:pPr marL="216000" indent="-216000">
              <a:lnSpc>
                <a:spcPct val="100000"/>
              </a:lnSpc>
              <a:buNone/>
            </a:pPr>
            <a:endParaRPr lang="fr-FR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2000" b="0" strike="noStrike" spc="-1">
                <a:latin typeface="Arial"/>
              </a:rPr>
              <a:t>Mode telemedecine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prstGeom prst="rect">
            <a:avLst/>
          </a:prstGeom>
          <a:ln w="0">
            <a:noFill/>
          </a:ln>
        </p:spPr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85800" y="434304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fr-FR" sz="2000" b="0" strike="noStrike" spc="-1">
                <a:latin typeface="Arial"/>
              </a:rPr>
              <a:t>Visualisation en temps/réel </a:t>
            </a: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2000" b="0" strike="noStrike" spc="-1">
                <a:latin typeface="Arial"/>
              </a:rPr>
              <a:t>	visu force demandée par médecin </a:t>
            </a:r>
          </a:p>
          <a:p>
            <a:pPr marL="216000" indent="-216000">
              <a:lnSpc>
                <a:spcPct val="100000"/>
              </a:lnSpc>
              <a:buNone/>
            </a:pPr>
            <a:endParaRPr lang="fr-FR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2000" b="0" strike="noStrike" spc="-1">
                <a:latin typeface="Arial"/>
              </a:rPr>
              <a:t>Mode telemedecine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prstGeom prst="rect">
            <a:avLst/>
          </a:prstGeom>
          <a:ln w="0">
            <a:noFill/>
          </a:ln>
        </p:spPr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85800" y="434304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fr-FR" sz="2000" b="0" strike="noStrike" spc="-1">
                <a:latin typeface="Arial"/>
              </a:rPr>
              <a:t>Module </a:t>
            </a: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2000" b="0" strike="noStrike" spc="-1">
                <a:latin typeface="Arial"/>
              </a:rPr>
              <a:t>S’implante sur toutes les aides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9A152ED-397D-468A-8D60-78AE8F9C6C89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64E0EC-CE22-4239-8E3E-59763AB0CBBD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5DDD08E-C316-43FE-9D34-526956836DB5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7B6B412-61E2-490E-A770-69798BF3C3C5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7BE102D-8CB7-4EAC-99E3-D36442E93CE5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CED42A3-F303-4142-9268-D2B6A409D652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6A78936-ED4F-4DC1-ABE6-62179AD46AF3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58DC615-03BE-40E2-8D64-FCC8DC2B3DF7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E41CB5A-18CB-4985-B62A-78CCAEDC3E9E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EF9C496-AFC1-45F6-BE36-56336F6BC973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091A792-5DCD-42A9-97B0-51E50385062E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D4E2AC7-ABF6-454E-96CA-DBAA860AF335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9312780-3829-4434-9918-5E27ECA29246}" type="slidenum">
              <a:t>‹N°›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6FEA314-E76B-4E96-B1F8-E4B58C8DDA94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9C1DA07-0E58-42CB-971F-1F38E3387958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B78B8F8-5EBB-4D1C-AA6A-12FBA6B6ACD3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80A6933-2844-42A2-AEB1-848BC71CE2ED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58AD1B9-B71C-4368-943D-71ED5C90CC71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499FFE9-2C52-47E4-9E30-18891E98BDD8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1319E57-70BF-47D4-A783-5642F6F64386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4E9B1A4-253A-435E-9839-00274B424444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5FF3805-29E0-4C14-96CF-A9B271388615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F71ECD2-925F-4813-BFEC-A52CEBA326C6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909BCCB-B10E-4541-8240-B2EACB75C991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6B68DC1-44AA-43D8-AB0D-5C40434A2573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&lt;pied de page&gt;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43E92C1-71BD-41D8-AB4C-1274AF075AD3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fr-FR" sz="1400" b="0" strike="noStrike" spc="-1">
                <a:latin typeface="Times New Roman"/>
              </a:defRPr>
            </a:lvl1pPr>
          </a:lstStyle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360" y="190440"/>
            <a:ext cx="676800" cy="1142640"/>
          </a:xfrm>
          <a:prstGeom prst="rect">
            <a:avLst/>
          </a:prstGeom>
          <a:solidFill>
            <a:srgbClr val="56C596">
              <a:alpha val="30000"/>
            </a:srgbClr>
          </a:solidFill>
          <a:ln w="0">
            <a:noFill/>
          </a:ln>
          <a:effectLst>
            <a:glow rad="12600">
              <a:srgbClr val="205072">
                <a:alpha val="37000"/>
              </a:srgbClr>
            </a:glow>
            <a:softEdge rad="126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Image 41"/>
          <p:cNvPicPr/>
          <p:nvPr/>
        </p:nvPicPr>
        <p:blipFill>
          <a:blip r:embed="rId14"/>
          <a:stretch/>
        </p:blipFill>
        <p:spPr>
          <a:xfrm>
            <a:off x="10476360" y="-148320"/>
            <a:ext cx="1943280" cy="867960"/>
          </a:xfrm>
          <a:prstGeom prst="rect">
            <a:avLst/>
          </a:prstGeom>
          <a:ln w="0">
            <a:noFill/>
          </a:ln>
        </p:spPr>
      </p:pic>
      <p:pic>
        <p:nvPicPr>
          <p:cNvPr id="43" name="Image 1"/>
          <p:cNvPicPr/>
          <p:nvPr/>
        </p:nvPicPr>
        <p:blipFill>
          <a:blip r:embed="rId15"/>
          <a:stretch/>
        </p:blipFill>
        <p:spPr>
          <a:xfrm>
            <a:off x="10080000" y="5940360"/>
            <a:ext cx="1944360" cy="776160"/>
          </a:xfrm>
          <a:prstGeom prst="rect">
            <a:avLst/>
          </a:prstGeom>
          <a:ln w="9525">
            <a:noFill/>
          </a:ln>
        </p:spPr>
      </p:pic>
      <p:pic>
        <p:nvPicPr>
          <p:cNvPr id="44" name="Picture 1" descr="D:\SOFMER\Congrès SOFMER BORDEAUX 2019\Logo partenaires\logo_thuasne_vertical.jpg"/>
          <p:cNvPicPr/>
          <p:nvPr/>
        </p:nvPicPr>
        <p:blipFill>
          <a:blip r:embed="rId16"/>
          <a:stretch/>
        </p:blipFill>
        <p:spPr>
          <a:xfrm>
            <a:off x="180000" y="5760360"/>
            <a:ext cx="951840" cy="1048320"/>
          </a:xfrm>
          <a:prstGeom prst="rect">
            <a:avLst/>
          </a:prstGeom>
          <a:ln w="0">
            <a:noFill/>
          </a:ln>
        </p:spPr>
      </p:pic>
      <p:sp>
        <p:nvSpPr>
          <p:cNvPr id="45" name="Espace réservé du pied de page 1"/>
          <p:cNvSpPr/>
          <p:nvPr/>
        </p:nvSpPr>
        <p:spPr>
          <a:xfrm>
            <a:off x="4038840" y="6356880"/>
            <a:ext cx="411408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SOFMER - Rennes - 2022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Septième niveau de plan</a:t>
            </a:r>
          </a:p>
        </p:txBody>
      </p:sp>
      <p:sp>
        <p:nvSpPr>
          <p:cNvPr id="48" name="PlaceHolder 3"/>
          <p:cNvSpPr>
            <a:spLocks noGrp="1"/>
          </p:cNvSpPr>
          <p:nvPr>
            <p:ph type="ftr" idx="4"/>
          </p:nvPr>
        </p:nvSpPr>
        <p:spPr>
          <a:xfrm>
            <a:off x="4154040" y="5829120"/>
            <a:ext cx="4063680" cy="4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lnSpc>
                <a:spcPct val="100000"/>
              </a:lnSpc>
              <a:buNone/>
              <a:defRPr lang="fr-FR" sz="1400" b="0" strike="noStrike" spc="-1">
                <a:latin typeface="Noto Sans Regular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fr-FR" sz="1400" b="0" strike="noStrike" spc="-1">
                <a:latin typeface="Noto Sans Regular"/>
              </a:rPr>
              <a:t>&lt;pied de page&gt;</a:t>
            </a:r>
            <a:endParaRPr lang="fr-FR" sz="1400" b="0" strike="noStrike" spc="-1"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sldNum" idx="5"/>
          </p:nvPr>
        </p:nvSpPr>
        <p:spPr>
          <a:xfrm>
            <a:off x="8895600" y="5700960"/>
            <a:ext cx="2934720" cy="4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defRPr lang="fr-FR" sz="1400" b="0" strike="noStrike" spc="-1">
                <a:latin typeface="Noto Sans Regular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D6E72B1-1C46-4247-9728-0DB046D045ED}" type="slidenum">
              <a:rPr lang="fr-FR" sz="1400" b="0" strike="noStrike" spc="-1">
                <a:latin typeface="Noto Sans Regular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dt" idx="6"/>
          </p:nvPr>
        </p:nvSpPr>
        <p:spPr>
          <a:xfrm>
            <a:off x="541800" y="5829120"/>
            <a:ext cx="2934720" cy="4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fr-FR" sz="1400" b="0" strike="noStrike" spc="-1">
                <a:latin typeface="Times New Roman"/>
              </a:defRPr>
            </a:lvl1pPr>
          </a:lstStyle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73520" y="1990080"/>
            <a:ext cx="11692800" cy="214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3600" b="1" strike="noStrike" spc="-1">
                <a:solidFill>
                  <a:srgbClr val="7030A0"/>
                </a:solidFill>
                <a:latin typeface="Calibri Light"/>
              </a:rPr>
              <a:t>CONCOURS INNOVATION SOFMER </a:t>
            </a:r>
            <a:r>
              <a:rPr sz="3600"/>
              <a:t/>
            </a:r>
            <a:br>
              <a:rPr sz="3600"/>
            </a:br>
            <a:r>
              <a:rPr lang="fr-FR" sz="2800" b="1" strike="noStrike" spc="-1">
                <a:solidFill>
                  <a:srgbClr val="7030A0"/>
                </a:solidFill>
                <a:latin typeface="Calibri Light"/>
              </a:rPr>
              <a:t>avec le soutien institutionnel de THUASNE</a:t>
            </a:r>
            <a:r>
              <a:rPr sz="4000"/>
              <a:t/>
            </a:r>
            <a:br>
              <a:rPr sz="4000"/>
            </a:br>
            <a:r>
              <a:rPr lang="fr-FR" sz="3600" b="1" strike="noStrike" spc="-1">
                <a:solidFill>
                  <a:srgbClr val="7030A0"/>
                </a:solidFill>
                <a:latin typeface="Calibri Light"/>
              </a:rPr>
              <a:t>Lauréat 2022</a:t>
            </a:r>
            <a:r>
              <a:rPr sz="3200"/>
              <a:t/>
            </a:r>
            <a:br>
              <a:rPr sz="3200"/>
            </a:br>
            <a:r>
              <a:rPr lang="fr-FR" sz="4800" b="1" strike="noStrike" spc="-1">
                <a:solidFill>
                  <a:srgbClr val="7030A0"/>
                </a:solidFill>
                <a:latin typeface="Calibri Light"/>
              </a:rPr>
              <a:t>Julien BAUMEYER</a:t>
            </a:r>
            <a:endParaRPr lang="fr-FR" sz="48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252360" y="4073040"/>
            <a:ext cx="11686680" cy="1699560"/>
          </a:xfrm>
          <a:prstGeom prst="rect">
            <a:avLst/>
          </a:prstGeom>
          <a:noFill/>
          <a:ln w="0">
            <a:solidFill>
              <a:srgbClr val="7030A0"/>
            </a:solidFill>
          </a:ln>
        </p:spPr>
        <p:txBody>
          <a:bodyPr lIns="0" tIns="0" rIns="0" bIns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sz="2600"/>
              <a:t/>
            </a:r>
            <a:br>
              <a:rPr sz="2600"/>
            </a:br>
            <a:r>
              <a:rPr lang="fr-FR" sz="4400" b="1" strike="noStrike" spc="-1">
                <a:solidFill>
                  <a:srgbClr val="7030A0"/>
                </a:solidFill>
                <a:latin typeface="Calibri"/>
              </a:rPr>
              <a:t>Smarche</a:t>
            </a:r>
            <a:endParaRPr lang="fr-FR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2400" b="0" strike="noStrike" spc="-1">
              <a:latin typeface="Arial"/>
            </a:endParaRPr>
          </a:p>
        </p:txBody>
      </p:sp>
      <p:pic>
        <p:nvPicPr>
          <p:cNvPr id="95" name="Image 12"/>
          <p:cNvPicPr/>
          <p:nvPr/>
        </p:nvPicPr>
        <p:blipFill>
          <a:blip r:embed="rId3"/>
          <a:stretch/>
        </p:blipFill>
        <p:spPr>
          <a:xfrm>
            <a:off x="9595800" y="5791680"/>
            <a:ext cx="1944360" cy="776160"/>
          </a:xfrm>
          <a:prstGeom prst="rect">
            <a:avLst/>
          </a:prstGeom>
          <a:ln w="9525">
            <a:noFill/>
          </a:ln>
        </p:spPr>
      </p:pic>
      <p:sp>
        <p:nvSpPr>
          <p:cNvPr id="96" name="PlaceHolder 3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SOFMER - Rennes - 2022</a:t>
            </a:r>
            <a:endParaRPr lang="fr-FR" sz="1200" b="0" strike="noStrike" spc="-1">
              <a:latin typeface="Times New Roman"/>
            </a:endParaRPr>
          </a:p>
        </p:txBody>
      </p:sp>
      <p:pic>
        <p:nvPicPr>
          <p:cNvPr id="97" name="Picture 2" descr="D:\SOFMER\Congrès SOFMER BORDEAUX 2019\Logo partenaires\logo_thuasne_vertical.jpg"/>
          <p:cNvPicPr/>
          <p:nvPr/>
        </p:nvPicPr>
        <p:blipFill>
          <a:blip r:embed="rId4"/>
          <a:stretch/>
        </p:blipFill>
        <p:spPr>
          <a:xfrm>
            <a:off x="632520" y="5791680"/>
            <a:ext cx="951840" cy="1048320"/>
          </a:xfrm>
          <a:prstGeom prst="rect">
            <a:avLst/>
          </a:prstGeom>
          <a:ln w="0">
            <a:noFill/>
          </a:ln>
        </p:spPr>
      </p:pic>
      <p:pic>
        <p:nvPicPr>
          <p:cNvPr id="98" name="Picture 3"/>
          <p:cNvPicPr/>
          <p:nvPr/>
        </p:nvPicPr>
        <p:blipFill>
          <a:blip r:embed="rId5"/>
          <a:srcRect l="20213" t="20705" r="23770" b="6419"/>
          <a:stretch/>
        </p:blipFill>
        <p:spPr>
          <a:xfrm>
            <a:off x="4152600" y="181800"/>
            <a:ext cx="3734640" cy="1807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902880" y="190440"/>
            <a:ext cx="1128888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980" b="1" strike="noStrike" spc="-1">
                <a:solidFill>
                  <a:srgbClr val="333333"/>
                </a:solidFill>
                <a:latin typeface="Noto Sans Regular"/>
              </a:rPr>
              <a:t>Enjeux : béquilles instrumentées &amp; connectées</a:t>
            </a:r>
            <a:endParaRPr lang="fr-FR" sz="2980" b="0" strike="noStrike" spc="-1">
              <a:latin typeface="Arial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880000" y="1440000"/>
            <a:ext cx="4679640" cy="384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100" b="0" strike="noStrike" spc="-1">
                <a:latin typeface="Arial"/>
              </a:rPr>
              <a:t>Réduire la douleur dû à la mauvaise utilisation </a:t>
            </a:r>
          </a:p>
          <a:p>
            <a:pPr marL="432000" lvl="1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100" b="0" strike="noStrike" spc="-1">
                <a:latin typeface="Arial"/>
              </a:rPr>
              <a:t>Conseil au patient </a:t>
            </a: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100" b="0" strike="noStrike" spc="-1">
                <a:latin typeface="Arial"/>
              </a:rPr>
              <a:t>Aide à la décision </a:t>
            </a: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100" b="0" strike="noStrike" spc="-1">
                <a:latin typeface="Arial"/>
              </a:rPr>
              <a:t>Fréquence de marche</a:t>
            </a: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100" b="0" strike="noStrike" spc="-1">
                <a:latin typeface="Arial"/>
              </a:rPr>
              <a:t>Temps demi-pas</a:t>
            </a: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100" b="0" strike="noStrike" spc="-1">
                <a:latin typeface="Arial"/>
              </a:rPr>
              <a:t>Calcul du score de capacité (IA + Data)   </a:t>
            </a: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100" b="0" strike="noStrike" spc="-1">
                <a:latin typeface="Arial"/>
              </a:rPr>
              <a:t>Historisation</a:t>
            </a:r>
          </a:p>
        </p:txBody>
      </p:sp>
      <p:grpSp>
        <p:nvGrpSpPr>
          <p:cNvPr id="101" name="Groupe 100"/>
          <p:cNvGrpSpPr/>
          <p:nvPr/>
        </p:nvGrpSpPr>
        <p:grpSpPr>
          <a:xfrm>
            <a:off x="1259640" y="1080000"/>
            <a:ext cx="8640000" cy="4859640"/>
            <a:chOff x="1259640" y="1080000"/>
            <a:chExt cx="8640000" cy="4859640"/>
          </a:xfrm>
        </p:grpSpPr>
        <p:pic>
          <p:nvPicPr>
            <p:cNvPr id="102" name="Image 1"/>
            <p:cNvPicPr/>
            <p:nvPr/>
          </p:nvPicPr>
          <p:blipFill>
            <a:blip r:embed="rId3"/>
            <a:stretch/>
          </p:blipFill>
          <p:spPr>
            <a:xfrm>
              <a:off x="1259640" y="1080000"/>
              <a:ext cx="8640000" cy="4859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3" name="Rectangle 102"/>
            <p:cNvSpPr/>
            <p:nvPr/>
          </p:nvSpPr>
          <p:spPr>
            <a:xfrm>
              <a:off x="8280000" y="5544000"/>
              <a:ext cx="1439640" cy="39564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4" name="Rectangle 103"/>
          <p:cNvSpPr/>
          <p:nvPr/>
        </p:nvSpPr>
        <p:spPr>
          <a:xfrm>
            <a:off x="4860000" y="1197720"/>
            <a:ext cx="2159640" cy="60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Fonctionnalités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180000" y="3240000"/>
            <a:ext cx="1439280" cy="107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Domaines d’utilisation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F560EED-DD46-499C-B4C0-0CBD5FF96DB0}" type="slidenum"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038240" y="190440"/>
            <a:ext cx="11288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3300" b="1" strike="noStrike" spc="-1">
                <a:solidFill>
                  <a:srgbClr val="333333"/>
                </a:solidFill>
                <a:latin typeface="Noto Sans Regular"/>
              </a:rPr>
              <a:t>Smarche </a:t>
            </a:r>
            <a:r>
              <a:rPr lang="fr-FR" sz="2980" b="1" strike="noStrike" spc="-1">
                <a:solidFill>
                  <a:srgbClr val="333333"/>
                </a:solidFill>
                <a:latin typeface="Noto Sans Regular"/>
              </a:rPr>
              <a:t>Ecosystem</a:t>
            </a:r>
            <a:endParaRPr lang="fr-FR" sz="2980" b="0" strike="noStrike" spc="-1">
              <a:latin typeface="Arial"/>
            </a:endParaRPr>
          </a:p>
        </p:txBody>
      </p:sp>
      <p:pic>
        <p:nvPicPr>
          <p:cNvPr id="107" name="Image 106"/>
          <p:cNvPicPr/>
          <p:nvPr/>
        </p:nvPicPr>
        <p:blipFill>
          <a:blip r:embed="rId2">
            <a:lum contrast="10000"/>
          </a:blip>
          <a:stretch/>
        </p:blipFill>
        <p:spPr>
          <a:xfrm>
            <a:off x="1616400" y="1207440"/>
            <a:ext cx="8353440" cy="3837600"/>
          </a:xfrm>
          <a:prstGeom prst="rect">
            <a:avLst/>
          </a:prstGeom>
          <a:ln w="0">
            <a:solidFill>
              <a:srgbClr val="3465A4">
                <a:alpha val="70000"/>
              </a:srgbClr>
            </a:solidFill>
          </a:ln>
          <a:effectLst>
            <a:outerShdw dist="17309" dir="2700000" rotWithShape="0">
              <a:srgbClr val="329D9C">
                <a:alpha val="32000"/>
              </a:srgbClr>
            </a:outerShdw>
          </a:effectLst>
        </p:spPr>
      </p:pic>
      <p:sp>
        <p:nvSpPr>
          <p:cNvPr id="108" name="Rectangle 107"/>
          <p:cNvSpPr/>
          <p:nvPr/>
        </p:nvSpPr>
        <p:spPr>
          <a:xfrm>
            <a:off x="1805040" y="5637600"/>
            <a:ext cx="11741040" cy="1158120"/>
          </a:xfrm>
          <a:prstGeom prst="rect">
            <a:avLst/>
          </a:prstGeom>
          <a:noFill/>
          <a:ln w="108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en" sz="1300" b="1" strike="noStrike" spc="-1">
                <a:solidFill>
                  <a:srgbClr val="000000"/>
                </a:solidFill>
                <a:latin typeface="Montserrat"/>
                <a:ea typeface="Montserrat"/>
              </a:rPr>
              <a:t>Nom de la solution :</a:t>
            </a:r>
            <a:r>
              <a:rPr lang="en" sz="1800" b="1" strike="noStrike" spc="-1">
                <a:solidFill>
                  <a:srgbClr val="000000"/>
                </a:solidFill>
                <a:latin typeface="Montserrat"/>
                <a:ea typeface="Montserrat"/>
              </a:rPr>
              <a:t> </a:t>
            </a:r>
            <a:r>
              <a:rPr lang="en" sz="1500" b="0" strike="noStrike" spc="-1">
                <a:solidFill>
                  <a:srgbClr val="3465A4"/>
                </a:solidFill>
                <a:latin typeface="Montserrat"/>
                <a:ea typeface="Montserrat"/>
              </a:rPr>
              <a:t>Smarche</a:t>
            </a:r>
            <a:endParaRPr lang="fr-FR" sz="15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en" sz="1300" b="1" strike="noStrike" spc="-1">
                <a:solidFill>
                  <a:srgbClr val="000000"/>
                </a:solidFill>
                <a:latin typeface="Montserrat"/>
                <a:ea typeface="Montserrat"/>
              </a:rPr>
              <a:t>Site internet</a:t>
            </a:r>
            <a:r>
              <a:rPr lang="en" sz="1500" b="1" strike="noStrike" spc="-1">
                <a:solidFill>
                  <a:srgbClr val="000000"/>
                </a:solidFill>
                <a:latin typeface="Montserrat"/>
                <a:ea typeface="Montserrat"/>
              </a:rPr>
              <a:t> : </a:t>
            </a:r>
            <a:r>
              <a:rPr lang="en" sz="1500" b="0" strike="noStrike" spc="-1">
                <a:solidFill>
                  <a:srgbClr val="3465A4"/>
                </a:solidFill>
                <a:latin typeface="Montserrat"/>
                <a:ea typeface="Montserrat"/>
              </a:rPr>
              <a:t>smarche.fr</a:t>
            </a:r>
            <a:endParaRPr lang="fr-FR" sz="15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fr-FR" sz="15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fr-FR" sz="15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A912E68-98D2-46D8-B5F9-0133E8D74711}" type="slidenum"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902880" y="190440"/>
            <a:ext cx="1128888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980" b="1" strike="noStrike" spc="-1">
                <a:solidFill>
                  <a:srgbClr val="333333"/>
                </a:solidFill>
                <a:latin typeface="Noto Sans Regular"/>
              </a:rPr>
              <a:t>Application web &amp; Smartphone</a:t>
            </a:r>
            <a:endParaRPr lang="fr-FR" sz="2980" b="0" strike="noStrike" spc="-1">
              <a:latin typeface="Arial"/>
            </a:endParaRPr>
          </a:p>
        </p:txBody>
      </p:sp>
      <p:pic>
        <p:nvPicPr>
          <p:cNvPr id="110" name="Image 109"/>
          <p:cNvPicPr/>
          <p:nvPr/>
        </p:nvPicPr>
        <p:blipFill>
          <a:blip r:embed="rId3"/>
          <a:stretch/>
        </p:blipFill>
        <p:spPr>
          <a:xfrm>
            <a:off x="1260000" y="1113480"/>
            <a:ext cx="4020840" cy="1645560"/>
          </a:xfrm>
          <a:prstGeom prst="rect">
            <a:avLst/>
          </a:prstGeom>
          <a:ln w="0">
            <a:noFill/>
          </a:ln>
        </p:spPr>
      </p:pic>
      <p:sp>
        <p:nvSpPr>
          <p:cNvPr id="111" name="Rectangle 110"/>
          <p:cNvSpPr/>
          <p:nvPr/>
        </p:nvSpPr>
        <p:spPr>
          <a:xfrm>
            <a:off x="1260000" y="2813400"/>
            <a:ext cx="4139640" cy="384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100" b="0" strike="noStrike" spc="-1">
                <a:latin typeface="Arial"/>
              </a:rPr>
              <a:t>Visualisation temps réel</a:t>
            </a: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100" b="0" strike="noStrike" spc="-1">
                <a:latin typeface="Arial"/>
              </a:rPr>
              <a:t>Enregistrement sur journée complète</a:t>
            </a: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100" b="0" strike="noStrike" spc="-1">
                <a:latin typeface="Arial"/>
              </a:rPr>
              <a:t>Vecteur effort sur membre lésé  </a:t>
            </a: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100" b="0" strike="noStrike" spc="-1">
                <a:latin typeface="Arial"/>
              </a:rPr>
              <a:t>Fréquence de marche</a:t>
            </a: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100" b="0" strike="noStrike" spc="-1">
                <a:latin typeface="Arial"/>
              </a:rPr>
              <a:t>Temps demi-pas</a:t>
            </a: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100" b="0" strike="noStrike" spc="-1">
                <a:latin typeface="Arial"/>
              </a:rPr>
              <a:t>Calcul du score de capacité (IA + Data)   </a:t>
            </a: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100" b="0" strike="noStrike" spc="-1">
                <a:latin typeface="Arial"/>
              </a:rPr>
              <a:t>Historisation</a:t>
            </a:r>
          </a:p>
        </p:txBody>
      </p:sp>
      <p:pic>
        <p:nvPicPr>
          <p:cNvPr id="112" name="Image 111"/>
          <p:cNvPicPr/>
          <p:nvPr/>
        </p:nvPicPr>
        <p:blipFill>
          <a:blip r:embed="rId4"/>
          <a:stretch/>
        </p:blipFill>
        <p:spPr>
          <a:xfrm>
            <a:off x="5876280" y="1260000"/>
            <a:ext cx="2583360" cy="4762080"/>
          </a:xfrm>
          <a:prstGeom prst="rect">
            <a:avLst/>
          </a:prstGeom>
          <a:ln w="0">
            <a:noFill/>
          </a:ln>
        </p:spPr>
      </p:pic>
      <p:sp>
        <p:nvSpPr>
          <p:cNvPr id="113" name="Rectangle 112"/>
          <p:cNvSpPr/>
          <p:nvPr/>
        </p:nvSpPr>
        <p:spPr>
          <a:xfrm>
            <a:off x="8640000" y="2880000"/>
            <a:ext cx="2879640" cy="280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100" b="0" strike="noStrike" spc="-1">
                <a:latin typeface="Arial"/>
              </a:rPr>
              <a:t>Vue de l’historique</a:t>
            </a: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100" b="0" strike="noStrike" spc="-1">
                <a:latin typeface="Arial"/>
              </a:rPr>
              <a:t>Conseils </a:t>
            </a: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100" b="0" strike="noStrike" spc="-1">
                <a:latin typeface="Arial"/>
              </a:rPr>
              <a:t>Échanges patient/professionnels de santé</a:t>
            </a: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100" b="0" strike="noStrike" spc="-1">
                <a:latin typeface="Arial"/>
              </a:rPr>
              <a:t>Suivi à distance</a:t>
            </a: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100" b="0" strike="noStrike" spc="-1">
                <a:latin typeface="Arial"/>
              </a:rPr>
              <a:t>Effet motivant</a:t>
            </a:r>
          </a:p>
        </p:txBody>
      </p:sp>
      <p:sp>
        <p:nvSpPr>
          <p:cNvPr id="114" name="Connecteur droit 113"/>
          <p:cNvSpPr/>
          <p:nvPr/>
        </p:nvSpPr>
        <p:spPr>
          <a:xfrm>
            <a:off x="5760000" y="1260000"/>
            <a:ext cx="360" cy="5040000"/>
          </a:xfrm>
          <a:prstGeom prst="line">
            <a:avLst/>
          </a:prstGeom>
          <a:ln w="381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8B62CAD-A336-44AD-B0D2-8F537BE37931}" type="slidenum"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902880" y="190440"/>
            <a:ext cx="11288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980" b="1" strike="noStrike" spc="-1">
                <a:solidFill>
                  <a:srgbClr val="333333"/>
                </a:solidFill>
                <a:latin typeface="Noto Sans Regular"/>
              </a:rPr>
              <a:t>Kit modulaire universel</a:t>
            </a:r>
            <a:endParaRPr lang="fr-FR" sz="2980" b="0" strike="noStrike" spc="-1">
              <a:latin typeface="Arial"/>
            </a:endParaRPr>
          </a:p>
        </p:txBody>
      </p:sp>
      <p:pic>
        <p:nvPicPr>
          <p:cNvPr id="116" name="Image 115"/>
          <p:cNvPicPr/>
          <p:nvPr/>
        </p:nvPicPr>
        <p:blipFill>
          <a:blip r:embed="rId3"/>
          <a:stretch/>
        </p:blipFill>
        <p:spPr>
          <a:xfrm>
            <a:off x="1741320" y="1137240"/>
            <a:ext cx="1001160" cy="2187720"/>
          </a:xfrm>
          <a:prstGeom prst="rect">
            <a:avLst/>
          </a:prstGeom>
          <a:ln w="0">
            <a:noFill/>
          </a:ln>
        </p:spPr>
      </p:pic>
      <p:pic>
        <p:nvPicPr>
          <p:cNvPr id="117" name="Image 116"/>
          <p:cNvPicPr/>
          <p:nvPr/>
        </p:nvPicPr>
        <p:blipFill>
          <a:blip r:embed="rId4"/>
          <a:stretch/>
        </p:blipFill>
        <p:spPr>
          <a:xfrm>
            <a:off x="3945960" y="1039320"/>
            <a:ext cx="821880" cy="2383200"/>
          </a:xfrm>
          <a:prstGeom prst="rect">
            <a:avLst/>
          </a:prstGeom>
          <a:ln w="0">
            <a:noFill/>
          </a:ln>
        </p:spPr>
      </p:pic>
      <p:pic>
        <p:nvPicPr>
          <p:cNvPr id="118" name="Image 117"/>
          <p:cNvPicPr/>
          <p:nvPr/>
        </p:nvPicPr>
        <p:blipFill>
          <a:blip r:embed="rId5"/>
          <a:stretch/>
        </p:blipFill>
        <p:spPr>
          <a:xfrm>
            <a:off x="5970960" y="1076040"/>
            <a:ext cx="725760" cy="2309760"/>
          </a:xfrm>
          <a:prstGeom prst="rect">
            <a:avLst/>
          </a:prstGeom>
          <a:ln w="0">
            <a:noFill/>
          </a:ln>
        </p:spPr>
      </p:pic>
      <p:pic>
        <p:nvPicPr>
          <p:cNvPr id="119" name="Image 118"/>
          <p:cNvPicPr/>
          <p:nvPr/>
        </p:nvPicPr>
        <p:blipFill>
          <a:blip r:embed="rId6"/>
          <a:stretch/>
        </p:blipFill>
        <p:spPr>
          <a:xfrm>
            <a:off x="7900200" y="1179360"/>
            <a:ext cx="1591560" cy="2102760"/>
          </a:xfrm>
          <a:prstGeom prst="rect">
            <a:avLst/>
          </a:prstGeom>
          <a:ln w="0">
            <a:noFill/>
          </a:ln>
        </p:spPr>
      </p:pic>
      <p:pic>
        <p:nvPicPr>
          <p:cNvPr id="120" name="Image 119"/>
          <p:cNvPicPr/>
          <p:nvPr/>
        </p:nvPicPr>
        <p:blipFill>
          <a:blip r:embed="rId7"/>
          <a:srcRect l="24276" r="28383" b="11"/>
          <a:stretch/>
        </p:blipFill>
        <p:spPr>
          <a:xfrm rot="5400000">
            <a:off x="4950000" y="3146040"/>
            <a:ext cx="951840" cy="3188160"/>
          </a:xfrm>
          <a:prstGeom prst="rect">
            <a:avLst/>
          </a:prstGeom>
          <a:ln w="0">
            <a:noFill/>
          </a:ln>
        </p:spPr>
      </p:pic>
      <p:pic>
        <p:nvPicPr>
          <p:cNvPr id="121" name="Image 120"/>
          <p:cNvPicPr/>
          <p:nvPr/>
        </p:nvPicPr>
        <p:blipFill>
          <a:blip r:embed="rId8"/>
          <a:srcRect r="10508" b="13344"/>
          <a:stretch/>
        </p:blipFill>
        <p:spPr>
          <a:xfrm>
            <a:off x="360000" y="4168800"/>
            <a:ext cx="2098440" cy="1142640"/>
          </a:xfrm>
          <a:prstGeom prst="rect">
            <a:avLst/>
          </a:prstGeom>
          <a:ln w="0">
            <a:noFill/>
          </a:ln>
        </p:spPr>
      </p:pic>
      <p:pic>
        <p:nvPicPr>
          <p:cNvPr id="122" name="Image 121"/>
          <p:cNvPicPr/>
          <p:nvPr/>
        </p:nvPicPr>
        <p:blipFill>
          <a:blip r:embed="rId9"/>
          <a:stretch/>
        </p:blipFill>
        <p:spPr>
          <a:xfrm>
            <a:off x="8460000" y="3816000"/>
            <a:ext cx="2879640" cy="1919880"/>
          </a:xfrm>
          <a:prstGeom prst="rect">
            <a:avLst/>
          </a:prstGeom>
          <a:ln w="0">
            <a:noFill/>
          </a:ln>
        </p:spPr>
      </p:pic>
      <p:sp>
        <p:nvSpPr>
          <p:cNvPr id="123" name="Rectangle 122"/>
          <p:cNvSpPr/>
          <p:nvPr/>
        </p:nvSpPr>
        <p:spPr>
          <a:xfrm>
            <a:off x="8460000" y="5760000"/>
            <a:ext cx="176364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0" strike="noStrike" spc="-1">
                <a:latin typeface="Arial"/>
              </a:rPr>
              <a:t>Pad traditionnel</a:t>
            </a:r>
          </a:p>
        </p:txBody>
      </p:sp>
      <p:sp>
        <p:nvSpPr>
          <p:cNvPr id="124" name="Forme libre 123"/>
          <p:cNvSpPr/>
          <p:nvPr/>
        </p:nvSpPr>
        <p:spPr>
          <a:xfrm flipV="1">
            <a:off x="9180000" y="5219280"/>
            <a:ext cx="179640" cy="479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5400" y="0"/>
                </a:moveTo>
                <a:lnTo>
                  <a:pt x="5400" y="16200"/>
                </a:lnTo>
                <a:lnTo>
                  <a:pt x="0" y="16200"/>
                </a:lnTo>
                <a:lnTo>
                  <a:pt x="10800" y="21600"/>
                </a:lnTo>
                <a:lnTo>
                  <a:pt x="21600" y="16200"/>
                </a:lnTo>
                <a:lnTo>
                  <a:pt x="16200" y="16200"/>
                </a:lnTo>
                <a:lnTo>
                  <a:pt x="16200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onnecteur droit 124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3816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onnecteur droit 125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3816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onnecteur droit 126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3816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onnecteur droit 127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3816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129" name="Connecteur droit 128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 w="38160" cap="rnd">
            <a:solidFill>
              <a:srgbClr val="3465A4"/>
            </a:solidFill>
            <a:round/>
            <a:tailEnd type="triangle" w="med" len="med"/>
          </a:ln>
        </p:spPr>
      </p:cxnSp>
      <p:cxnSp>
        <p:nvCxnSpPr>
          <p:cNvPr id="130" name="Connecteur droit 129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 w="38160" cap="rnd">
            <a:solidFill>
              <a:srgbClr val="3465A4"/>
            </a:solidFill>
            <a:round/>
            <a:tailEnd type="triangle" w="med" len="med"/>
          </a:ln>
        </p:spPr>
      </p:cxnSp>
      <p:cxnSp>
        <p:nvCxnSpPr>
          <p:cNvPr id="131" name="Connecteur droit 130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 w="38160" cap="rnd">
            <a:solidFill>
              <a:srgbClr val="3465A4"/>
            </a:solidFill>
            <a:round/>
            <a:tailEnd type="triangle" w="med" len="med"/>
          </a:ln>
        </p:spPr>
      </p:cxnSp>
      <p:cxnSp>
        <p:nvCxnSpPr>
          <p:cNvPr id="132" name="Connecteur droit 131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 w="38160" cap="rnd">
            <a:solidFill>
              <a:srgbClr val="3465A4"/>
            </a:solidFill>
            <a:round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209160" y="1990080"/>
            <a:ext cx="11692800" cy="214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3600" b="1" strike="noStrike" spc="-1">
                <a:solidFill>
                  <a:srgbClr val="7030A0"/>
                </a:solidFill>
                <a:latin typeface="Calibri Light"/>
              </a:rPr>
              <a:t>CONCOURS INNOVATION SOFMER </a:t>
            </a:r>
            <a:r>
              <a:rPr sz="3600"/>
              <a:t/>
            </a:r>
            <a:br>
              <a:rPr sz="3600"/>
            </a:br>
            <a:r>
              <a:rPr lang="fr-FR" sz="2800" b="1" strike="noStrike" spc="-1">
                <a:solidFill>
                  <a:srgbClr val="7030A0"/>
                </a:solidFill>
                <a:latin typeface="Calibri Light"/>
              </a:rPr>
              <a:t>avec le soutien institutionnel de THUASNE</a:t>
            </a:r>
            <a:r>
              <a:rPr sz="4000"/>
              <a:t/>
            </a:r>
            <a:br>
              <a:rPr sz="4000"/>
            </a:br>
            <a:r>
              <a:rPr lang="fr-FR" sz="3600" b="1" strike="noStrike" spc="-1">
                <a:solidFill>
                  <a:srgbClr val="7030A0"/>
                </a:solidFill>
                <a:latin typeface="Calibri Light"/>
              </a:rPr>
              <a:t>Lauréat 2022</a:t>
            </a:r>
            <a:r>
              <a:rPr sz="3200"/>
              <a:t/>
            </a:r>
            <a:br>
              <a:rPr sz="3200"/>
            </a:br>
            <a:r>
              <a:rPr lang="fr-FR" sz="4800" b="1" strike="noStrike" spc="-1">
                <a:solidFill>
                  <a:srgbClr val="7030A0"/>
                </a:solidFill>
                <a:latin typeface="Calibri Light"/>
              </a:rPr>
              <a:t>Julien BAUMEYER</a:t>
            </a:r>
            <a:endParaRPr lang="fr-FR" sz="48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241560" y="4019040"/>
            <a:ext cx="11686680" cy="1699560"/>
          </a:xfrm>
          <a:prstGeom prst="rect">
            <a:avLst/>
          </a:prstGeom>
          <a:noFill/>
          <a:ln w="0">
            <a:solidFill>
              <a:srgbClr val="7030A0"/>
            </a:solidFill>
          </a:ln>
        </p:spPr>
        <p:txBody>
          <a:bodyPr lIns="0" tIns="0" rIns="0" bIns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sz="2600"/>
              <a:t/>
            </a:r>
            <a:br>
              <a:rPr sz="2600"/>
            </a:br>
            <a:r>
              <a:rPr lang="fr-FR" sz="4400" b="1" strike="noStrike" spc="-1">
                <a:solidFill>
                  <a:srgbClr val="7030A0"/>
                </a:solidFill>
                <a:latin typeface="Calibri Light"/>
              </a:rPr>
              <a:t>MERCI</a:t>
            </a:r>
            <a:endParaRPr lang="fr-FR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2400" b="0" strike="noStrike" spc="-1">
              <a:latin typeface="Arial"/>
            </a:endParaRPr>
          </a:p>
        </p:txBody>
      </p:sp>
      <p:pic>
        <p:nvPicPr>
          <p:cNvPr id="135" name="Image 12"/>
          <p:cNvPicPr/>
          <p:nvPr/>
        </p:nvPicPr>
        <p:blipFill>
          <a:blip r:embed="rId3"/>
          <a:stretch/>
        </p:blipFill>
        <p:spPr>
          <a:xfrm>
            <a:off x="9595800" y="5791680"/>
            <a:ext cx="1944360" cy="776160"/>
          </a:xfrm>
          <a:prstGeom prst="rect">
            <a:avLst/>
          </a:prstGeom>
          <a:ln w="9525">
            <a:noFill/>
          </a:ln>
        </p:spPr>
      </p:pic>
      <p:sp>
        <p:nvSpPr>
          <p:cNvPr id="136" name="PlaceHolder 3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SOFMER - Rennes - 2022</a:t>
            </a:r>
            <a:endParaRPr lang="fr-FR" sz="1200" b="0" strike="noStrike" spc="-1">
              <a:latin typeface="Times New Roman"/>
            </a:endParaRPr>
          </a:p>
        </p:txBody>
      </p:sp>
      <p:pic>
        <p:nvPicPr>
          <p:cNvPr id="137" name="Picture 2" descr="D:\SOFMER\Congrès SOFMER BORDEAUX 2019\Logo partenaires\logo_thuasne_vertical.jpg"/>
          <p:cNvPicPr/>
          <p:nvPr/>
        </p:nvPicPr>
        <p:blipFill>
          <a:blip r:embed="rId4"/>
          <a:stretch/>
        </p:blipFill>
        <p:spPr>
          <a:xfrm>
            <a:off x="632520" y="5791680"/>
            <a:ext cx="951840" cy="1048320"/>
          </a:xfrm>
          <a:prstGeom prst="rect">
            <a:avLst/>
          </a:prstGeom>
          <a:ln w="0">
            <a:noFill/>
          </a:ln>
        </p:spPr>
      </p:pic>
      <p:pic>
        <p:nvPicPr>
          <p:cNvPr id="138" name="Picture 3"/>
          <p:cNvPicPr/>
          <p:nvPr/>
        </p:nvPicPr>
        <p:blipFill>
          <a:blip r:embed="rId5"/>
          <a:srcRect l="20213" t="20705" r="23770" b="6419"/>
          <a:stretch/>
        </p:blipFill>
        <p:spPr>
          <a:xfrm>
            <a:off x="4152600" y="181800"/>
            <a:ext cx="3734640" cy="1807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53</TotalTime>
  <Words>130</Words>
  <Application>Microsoft Office PowerPoint</Application>
  <PresentationFormat>Grand écran</PresentationFormat>
  <Paragraphs>49</Paragraphs>
  <Slides>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7" baseType="lpstr">
      <vt:lpstr>Arial</vt:lpstr>
      <vt:lpstr>Calibri</vt:lpstr>
      <vt:lpstr>Calibri Light</vt:lpstr>
      <vt:lpstr>DejaVu Sans</vt:lpstr>
      <vt:lpstr>Montserrat</vt:lpstr>
      <vt:lpstr>Noto Sans Regular</vt:lpstr>
      <vt:lpstr>Symbol</vt:lpstr>
      <vt:lpstr>Times New Roman</vt:lpstr>
      <vt:lpstr>Wingdings</vt:lpstr>
      <vt:lpstr>Office Theme</vt:lpstr>
      <vt:lpstr>Office Theme</vt:lpstr>
      <vt:lpstr>CONCOURS INNOVATION SOFMER  avec le soutien institutionnel de THUASNE Lauréat 2022 Julien BAUMEYER</vt:lpstr>
      <vt:lpstr>Enjeux : béquilles instrumentées &amp; connectées</vt:lpstr>
      <vt:lpstr>Smarche Ecosystem</vt:lpstr>
      <vt:lpstr>Application web &amp; Smartphone</vt:lpstr>
      <vt:lpstr>Kit modulaire universel</vt:lpstr>
      <vt:lpstr>CONCOURS INNOVATION SOFMER  avec le soutien institutionnel de THUASNE Lauréat 2022 Julien BAUMEYER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Bourse de Mobilité SOFMER-MERZ Lauréat 2017 François Feuvrier</dc:title>
  <dc:subject/>
  <dc:creator>Patricia RIBINIK</dc:creator>
  <dc:description/>
  <cp:lastModifiedBy>SOFMER</cp:lastModifiedBy>
  <cp:revision>107</cp:revision>
  <dcterms:created xsi:type="dcterms:W3CDTF">2017-08-12T07:49:47Z</dcterms:created>
  <dcterms:modified xsi:type="dcterms:W3CDTF">2023-02-03T09:02:21Z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Grand écran</vt:lpwstr>
  </property>
  <property fmtid="{D5CDD505-2E9C-101B-9397-08002B2CF9AE}" pid="4" name="Slides">
    <vt:i4>2</vt:i4>
  </property>
</Properties>
</file>