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6" r:id="rId3"/>
    <p:sldId id="278" r:id="rId4"/>
    <p:sldId id="291" r:id="rId5"/>
    <p:sldId id="293" r:id="rId6"/>
    <p:sldId id="288" r:id="rId7"/>
    <p:sldId id="282" r:id="rId8"/>
    <p:sldId id="318" r:id="rId9"/>
    <p:sldId id="261"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66592" autoAdjust="0"/>
  </p:normalViewPr>
  <p:slideViewPr>
    <p:cSldViewPr snapToGrid="0">
      <p:cViewPr varScale="1">
        <p:scale>
          <a:sx n="115" d="100"/>
          <a:sy n="115" d="100"/>
        </p:scale>
        <p:origin x="9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8A82A5-D2A2-5043-BEC0-85E6C33F9C75}" type="doc">
      <dgm:prSet loTypeId="urn:microsoft.com/office/officeart/2005/8/layout/process1" loCatId="" qsTypeId="urn:microsoft.com/office/officeart/2005/8/quickstyle/simple1" qsCatId="simple" csTypeId="urn:microsoft.com/office/officeart/2005/8/colors/accent1_2" csCatId="accent1" phldr="1"/>
      <dgm:spPr/>
    </dgm:pt>
    <dgm:pt modelId="{FB1A774E-B88E-2243-B69C-17E1D9407E60}">
      <dgm:prSet phldrT="[Texte]"/>
      <dgm:spPr/>
      <dgm:t>
        <a:bodyPr/>
        <a:lstStyle/>
        <a:p>
          <a:r>
            <a:rPr lang="fr-FR" dirty="0"/>
            <a:t>Phase 1 </a:t>
          </a:r>
        </a:p>
        <a:p>
          <a:r>
            <a:rPr lang="fr-FR" dirty="0"/>
            <a:t>service de soin aigu</a:t>
          </a:r>
        </a:p>
      </dgm:t>
    </dgm:pt>
    <dgm:pt modelId="{C2F976D5-7674-5F4B-9D8E-88BF9F28412D}" type="parTrans" cxnId="{2AC6A647-71C7-6640-87CD-19DB88E411D2}">
      <dgm:prSet/>
      <dgm:spPr/>
      <dgm:t>
        <a:bodyPr/>
        <a:lstStyle/>
        <a:p>
          <a:endParaRPr lang="fr-FR"/>
        </a:p>
      </dgm:t>
    </dgm:pt>
    <dgm:pt modelId="{B4D086BA-7E45-504B-9B8D-6C017073CE53}" type="sibTrans" cxnId="{2AC6A647-71C7-6640-87CD-19DB88E411D2}">
      <dgm:prSet/>
      <dgm:spPr/>
      <dgm:t>
        <a:bodyPr/>
        <a:lstStyle/>
        <a:p>
          <a:endParaRPr lang="fr-FR"/>
        </a:p>
      </dgm:t>
    </dgm:pt>
    <dgm:pt modelId="{ADE5DB42-6F72-5641-A38E-D8B33414B309}">
      <dgm:prSet phldrT="[Texte]"/>
      <dgm:spPr/>
      <dgm:t>
        <a:bodyPr/>
        <a:lstStyle/>
        <a:p>
          <a:r>
            <a:rPr lang="fr-FR" dirty="0"/>
            <a:t>Phase 2 </a:t>
          </a:r>
        </a:p>
        <a:p>
          <a:r>
            <a:rPr lang="fr-FR" dirty="0"/>
            <a:t>Rééducation cardiaque</a:t>
          </a:r>
        </a:p>
        <a:p>
          <a:r>
            <a:rPr lang="fr-FR" dirty="0"/>
            <a:t>ambulatoire ou hospitalisation </a:t>
          </a:r>
        </a:p>
      </dgm:t>
    </dgm:pt>
    <dgm:pt modelId="{B78775BE-5328-7245-B59C-3493E1664189}" type="parTrans" cxnId="{06A8BDAE-04BA-B441-9F66-697F025B6473}">
      <dgm:prSet/>
      <dgm:spPr/>
      <dgm:t>
        <a:bodyPr/>
        <a:lstStyle/>
        <a:p>
          <a:endParaRPr lang="fr-FR"/>
        </a:p>
      </dgm:t>
    </dgm:pt>
    <dgm:pt modelId="{5B12149D-6B47-CF4B-AD2D-F45C19E0F340}" type="sibTrans" cxnId="{06A8BDAE-04BA-B441-9F66-697F025B6473}">
      <dgm:prSet/>
      <dgm:spPr/>
      <dgm:t>
        <a:bodyPr/>
        <a:lstStyle/>
        <a:p>
          <a:endParaRPr lang="fr-FR"/>
        </a:p>
      </dgm:t>
    </dgm:pt>
    <dgm:pt modelId="{43D94BD5-18D2-E449-8E47-01BB410C9FF6}">
      <dgm:prSet phldrT="[Texte]"/>
      <dgm:spPr/>
      <dgm:t>
        <a:bodyPr/>
        <a:lstStyle/>
        <a:p>
          <a:r>
            <a:rPr lang="fr-FR" dirty="0"/>
            <a:t>Phase 3</a:t>
          </a:r>
        </a:p>
        <a:p>
          <a:r>
            <a:rPr lang="fr-FR" dirty="0"/>
            <a:t> Retour à domicile et pérennisation des acquis  </a:t>
          </a:r>
        </a:p>
      </dgm:t>
    </dgm:pt>
    <dgm:pt modelId="{8C23620F-C491-BA4D-9724-CE055CFB5A0E}" type="parTrans" cxnId="{4C62AA1B-58C9-7A42-85CB-096040EB9726}">
      <dgm:prSet/>
      <dgm:spPr/>
      <dgm:t>
        <a:bodyPr/>
        <a:lstStyle/>
        <a:p>
          <a:endParaRPr lang="fr-FR"/>
        </a:p>
      </dgm:t>
    </dgm:pt>
    <dgm:pt modelId="{A2D86AEA-E9DB-4E43-9CCC-D1393A6C7229}" type="sibTrans" cxnId="{4C62AA1B-58C9-7A42-85CB-096040EB9726}">
      <dgm:prSet/>
      <dgm:spPr/>
      <dgm:t>
        <a:bodyPr/>
        <a:lstStyle/>
        <a:p>
          <a:endParaRPr lang="fr-FR"/>
        </a:p>
      </dgm:t>
    </dgm:pt>
    <dgm:pt modelId="{660EE2A9-DEE7-6C49-B0E4-66D7D2D22999}" type="pres">
      <dgm:prSet presAssocID="{E28A82A5-D2A2-5043-BEC0-85E6C33F9C75}" presName="Name0" presStyleCnt="0">
        <dgm:presLayoutVars>
          <dgm:dir/>
          <dgm:resizeHandles val="exact"/>
        </dgm:presLayoutVars>
      </dgm:prSet>
      <dgm:spPr/>
    </dgm:pt>
    <dgm:pt modelId="{4E9B0F55-889E-C448-9970-133000C30E77}" type="pres">
      <dgm:prSet presAssocID="{FB1A774E-B88E-2243-B69C-17E1D9407E60}" presName="node" presStyleLbl="node1" presStyleIdx="0" presStyleCnt="3">
        <dgm:presLayoutVars>
          <dgm:bulletEnabled val="1"/>
        </dgm:presLayoutVars>
      </dgm:prSet>
      <dgm:spPr/>
      <dgm:t>
        <a:bodyPr/>
        <a:lstStyle/>
        <a:p>
          <a:endParaRPr lang="fr-FR"/>
        </a:p>
      </dgm:t>
    </dgm:pt>
    <dgm:pt modelId="{B41EFC54-D4DF-5E42-9F24-3E1243FF6EBF}" type="pres">
      <dgm:prSet presAssocID="{B4D086BA-7E45-504B-9B8D-6C017073CE53}" presName="sibTrans" presStyleLbl="sibTrans2D1" presStyleIdx="0" presStyleCnt="2"/>
      <dgm:spPr/>
      <dgm:t>
        <a:bodyPr/>
        <a:lstStyle/>
        <a:p>
          <a:endParaRPr lang="fr-FR"/>
        </a:p>
      </dgm:t>
    </dgm:pt>
    <dgm:pt modelId="{7DA162BC-3794-B946-B089-969AB25EA297}" type="pres">
      <dgm:prSet presAssocID="{B4D086BA-7E45-504B-9B8D-6C017073CE53}" presName="connectorText" presStyleLbl="sibTrans2D1" presStyleIdx="0" presStyleCnt="2"/>
      <dgm:spPr/>
      <dgm:t>
        <a:bodyPr/>
        <a:lstStyle/>
        <a:p>
          <a:endParaRPr lang="fr-FR"/>
        </a:p>
      </dgm:t>
    </dgm:pt>
    <dgm:pt modelId="{97EF5E8A-0FD0-B14A-94AC-C40E44ACE23C}" type="pres">
      <dgm:prSet presAssocID="{ADE5DB42-6F72-5641-A38E-D8B33414B309}" presName="node" presStyleLbl="node1" presStyleIdx="1" presStyleCnt="3">
        <dgm:presLayoutVars>
          <dgm:bulletEnabled val="1"/>
        </dgm:presLayoutVars>
      </dgm:prSet>
      <dgm:spPr/>
      <dgm:t>
        <a:bodyPr/>
        <a:lstStyle/>
        <a:p>
          <a:endParaRPr lang="fr-FR"/>
        </a:p>
      </dgm:t>
    </dgm:pt>
    <dgm:pt modelId="{A5180498-1B7F-2845-8102-186385BD4CBF}" type="pres">
      <dgm:prSet presAssocID="{5B12149D-6B47-CF4B-AD2D-F45C19E0F340}" presName="sibTrans" presStyleLbl="sibTrans2D1" presStyleIdx="1" presStyleCnt="2"/>
      <dgm:spPr/>
      <dgm:t>
        <a:bodyPr/>
        <a:lstStyle/>
        <a:p>
          <a:endParaRPr lang="fr-FR"/>
        </a:p>
      </dgm:t>
    </dgm:pt>
    <dgm:pt modelId="{1BF278BF-1AEC-7247-8161-D57EAEFDB8CD}" type="pres">
      <dgm:prSet presAssocID="{5B12149D-6B47-CF4B-AD2D-F45C19E0F340}" presName="connectorText" presStyleLbl="sibTrans2D1" presStyleIdx="1" presStyleCnt="2"/>
      <dgm:spPr/>
      <dgm:t>
        <a:bodyPr/>
        <a:lstStyle/>
        <a:p>
          <a:endParaRPr lang="fr-FR"/>
        </a:p>
      </dgm:t>
    </dgm:pt>
    <dgm:pt modelId="{BA7B7E88-5A9F-F34B-8EA5-92548ED27F7D}" type="pres">
      <dgm:prSet presAssocID="{43D94BD5-18D2-E449-8E47-01BB410C9FF6}" presName="node" presStyleLbl="node1" presStyleIdx="2" presStyleCnt="3">
        <dgm:presLayoutVars>
          <dgm:bulletEnabled val="1"/>
        </dgm:presLayoutVars>
      </dgm:prSet>
      <dgm:spPr/>
      <dgm:t>
        <a:bodyPr/>
        <a:lstStyle/>
        <a:p>
          <a:endParaRPr lang="fr-FR"/>
        </a:p>
      </dgm:t>
    </dgm:pt>
  </dgm:ptLst>
  <dgm:cxnLst>
    <dgm:cxn modelId="{587CEFFD-BC54-0F48-A97F-27ED8A5D287C}" type="presOf" srcId="{5B12149D-6B47-CF4B-AD2D-F45C19E0F340}" destId="{1BF278BF-1AEC-7247-8161-D57EAEFDB8CD}" srcOrd="1" destOrd="0" presId="urn:microsoft.com/office/officeart/2005/8/layout/process1"/>
    <dgm:cxn modelId="{CE227887-8333-DD48-942F-A0B3214C1A97}" type="presOf" srcId="{FB1A774E-B88E-2243-B69C-17E1D9407E60}" destId="{4E9B0F55-889E-C448-9970-133000C30E77}" srcOrd="0" destOrd="0" presId="urn:microsoft.com/office/officeart/2005/8/layout/process1"/>
    <dgm:cxn modelId="{5DC9C6EA-D7C0-414B-A4A5-9727021B94AC}" type="presOf" srcId="{43D94BD5-18D2-E449-8E47-01BB410C9FF6}" destId="{BA7B7E88-5A9F-F34B-8EA5-92548ED27F7D}" srcOrd="0" destOrd="0" presId="urn:microsoft.com/office/officeart/2005/8/layout/process1"/>
    <dgm:cxn modelId="{06A8BDAE-04BA-B441-9F66-697F025B6473}" srcId="{E28A82A5-D2A2-5043-BEC0-85E6C33F9C75}" destId="{ADE5DB42-6F72-5641-A38E-D8B33414B309}" srcOrd="1" destOrd="0" parTransId="{B78775BE-5328-7245-B59C-3493E1664189}" sibTransId="{5B12149D-6B47-CF4B-AD2D-F45C19E0F340}"/>
    <dgm:cxn modelId="{69D2AF78-37FD-F144-B125-88D1A18FEFDD}" type="presOf" srcId="{ADE5DB42-6F72-5641-A38E-D8B33414B309}" destId="{97EF5E8A-0FD0-B14A-94AC-C40E44ACE23C}" srcOrd="0" destOrd="0" presId="urn:microsoft.com/office/officeart/2005/8/layout/process1"/>
    <dgm:cxn modelId="{869D2AE5-895B-1A4D-ABB8-1AA17AA72DD4}" type="presOf" srcId="{B4D086BA-7E45-504B-9B8D-6C017073CE53}" destId="{7DA162BC-3794-B946-B089-969AB25EA297}" srcOrd="1" destOrd="0" presId="urn:microsoft.com/office/officeart/2005/8/layout/process1"/>
    <dgm:cxn modelId="{2AC6A647-71C7-6640-87CD-19DB88E411D2}" srcId="{E28A82A5-D2A2-5043-BEC0-85E6C33F9C75}" destId="{FB1A774E-B88E-2243-B69C-17E1D9407E60}" srcOrd="0" destOrd="0" parTransId="{C2F976D5-7674-5F4B-9D8E-88BF9F28412D}" sibTransId="{B4D086BA-7E45-504B-9B8D-6C017073CE53}"/>
    <dgm:cxn modelId="{4C62AA1B-58C9-7A42-85CB-096040EB9726}" srcId="{E28A82A5-D2A2-5043-BEC0-85E6C33F9C75}" destId="{43D94BD5-18D2-E449-8E47-01BB410C9FF6}" srcOrd="2" destOrd="0" parTransId="{8C23620F-C491-BA4D-9724-CE055CFB5A0E}" sibTransId="{A2D86AEA-E9DB-4E43-9CCC-D1393A6C7229}"/>
    <dgm:cxn modelId="{87CB40BC-8096-CA47-99A8-BA949B813E2D}" type="presOf" srcId="{E28A82A5-D2A2-5043-BEC0-85E6C33F9C75}" destId="{660EE2A9-DEE7-6C49-B0E4-66D7D2D22999}" srcOrd="0" destOrd="0" presId="urn:microsoft.com/office/officeart/2005/8/layout/process1"/>
    <dgm:cxn modelId="{53D484F8-1770-FA41-A14F-CC49A0BF37FF}" type="presOf" srcId="{5B12149D-6B47-CF4B-AD2D-F45C19E0F340}" destId="{A5180498-1B7F-2845-8102-186385BD4CBF}" srcOrd="0" destOrd="0" presId="urn:microsoft.com/office/officeart/2005/8/layout/process1"/>
    <dgm:cxn modelId="{8D6287BA-06A4-B142-BDB8-37F7A9F8E833}" type="presOf" srcId="{B4D086BA-7E45-504B-9B8D-6C017073CE53}" destId="{B41EFC54-D4DF-5E42-9F24-3E1243FF6EBF}" srcOrd="0" destOrd="0" presId="urn:microsoft.com/office/officeart/2005/8/layout/process1"/>
    <dgm:cxn modelId="{A498DA62-9DF7-224A-9F29-E4269516C7E3}" type="presParOf" srcId="{660EE2A9-DEE7-6C49-B0E4-66D7D2D22999}" destId="{4E9B0F55-889E-C448-9970-133000C30E77}" srcOrd="0" destOrd="0" presId="urn:microsoft.com/office/officeart/2005/8/layout/process1"/>
    <dgm:cxn modelId="{9062CF12-B672-F04F-ADAA-0DF15A03F547}" type="presParOf" srcId="{660EE2A9-DEE7-6C49-B0E4-66D7D2D22999}" destId="{B41EFC54-D4DF-5E42-9F24-3E1243FF6EBF}" srcOrd="1" destOrd="0" presId="urn:microsoft.com/office/officeart/2005/8/layout/process1"/>
    <dgm:cxn modelId="{ACB6F3D3-7202-984C-9023-561402276F93}" type="presParOf" srcId="{B41EFC54-D4DF-5E42-9F24-3E1243FF6EBF}" destId="{7DA162BC-3794-B946-B089-969AB25EA297}" srcOrd="0" destOrd="0" presId="urn:microsoft.com/office/officeart/2005/8/layout/process1"/>
    <dgm:cxn modelId="{64734438-4911-A849-8CD1-756AB3FEE2D6}" type="presParOf" srcId="{660EE2A9-DEE7-6C49-B0E4-66D7D2D22999}" destId="{97EF5E8A-0FD0-B14A-94AC-C40E44ACE23C}" srcOrd="2" destOrd="0" presId="urn:microsoft.com/office/officeart/2005/8/layout/process1"/>
    <dgm:cxn modelId="{51FD83C8-075D-2643-9920-2F19E5D88C97}" type="presParOf" srcId="{660EE2A9-DEE7-6C49-B0E4-66D7D2D22999}" destId="{A5180498-1B7F-2845-8102-186385BD4CBF}" srcOrd="3" destOrd="0" presId="urn:microsoft.com/office/officeart/2005/8/layout/process1"/>
    <dgm:cxn modelId="{43A729E9-F7C3-A042-BC11-E2124EC4EEF7}" type="presParOf" srcId="{A5180498-1B7F-2845-8102-186385BD4CBF}" destId="{1BF278BF-1AEC-7247-8161-D57EAEFDB8CD}" srcOrd="0" destOrd="0" presId="urn:microsoft.com/office/officeart/2005/8/layout/process1"/>
    <dgm:cxn modelId="{F8DCB957-9903-1F47-8F16-1EA72F739D67}" type="presParOf" srcId="{660EE2A9-DEE7-6C49-B0E4-66D7D2D22999}" destId="{BA7B7E88-5A9F-F34B-8EA5-92548ED27F7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76309-BA36-A749-AFD7-6B863092AF09}" type="doc">
      <dgm:prSet loTypeId="urn:microsoft.com/office/officeart/2005/8/layout/hChevron3" loCatId="" qsTypeId="urn:microsoft.com/office/officeart/2005/8/quickstyle/simple1" qsCatId="simple" csTypeId="urn:microsoft.com/office/officeart/2005/8/colors/accent1_2" csCatId="accent1" phldr="1"/>
      <dgm:spPr/>
      <dgm:t>
        <a:bodyPr/>
        <a:lstStyle/>
        <a:p>
          <a:endParaRPr lang="fr-FR"/>
        </a:p>
      </dgm:t>
    </dgm:pt>
    <dgm:pt modelId="{2840A605-9F78-7B41-A650-A4ABBC4FC0FE}">
      <dgm:prSet/>
      <dgm:spPr>
        <a:solidFill>
          <a:srgbClr val="595959">
            <a:alpha val="65098"/>
          </a:srgbClr>
        </a:solidFill>
      </dgm:spPr>
      <dgm:t>
        <a:bodyPr/>
        <a:lstStyle/>
        <a:p>
          <a:r>
            <a:rPr lang="fr-FR" b="1" dirty="0"/>
            <a:t>Phase II </a:t>
          </a:r>
        </a:p>
      </dgm:t>
    </dgm:pt>
    <dgm:pt modelId="{32177439-164D-9247-910A-2F72D9460B3C}" type="parTrans" cxnId="{9F9B44AA-BE7F-2D46-81C8-095C0BA7292A}">
      <dgm:prSet/>
      <dgm:spPr/>
      <dgm:t>
        <a:bodyPr/>
        <a:lstStyle/>
        <a:p>
          <a:endParaRPr lang="fr-FR"/>
        </a:p>
      </dgm:t>
    </dgm:pt>
    <dgm:pt modelId="{C0EA885A-99D7-3B4E-9A90-11B8B42711AB}" type="sibTrans" cxnId="{9F9B44AA-BE7F-2D46-81C8-095C0BA7292A}">
      <dgm:prSet/>
      <dgm:spPr/>
      <dgm:t>
        <a:bodyPr/>
        <a:lstStyle/>
        <a:p>
          <a:endParaRPr lang="fr-FR"/>
        </a:p>
      </dgm:t>
    </dgm:pt>
    <dgm:pt modelId="{6CE33212-5FA2-6048-A216-89EC819D2E74}">
      <dgm:prSet/>
      <dgm:spPr/>
      <dgm:t>
        <a:bodyPr/>
        <a:lstStyle/>
        <a:p>
          <a:r>
            <a:rPr lang="fr-FR" b="1" dirty="0">
              <a:solidFill>
                <a:schemeClr val="tx1"/>
              </a:solidFill>
            </a:rPr>
            <a:t>Evaluation M0</a:t>
          </a:r>
        </a:p>
      </dgm:t>
    </dgm:pt>
    <dgm:pt modelId="{F7EA7F8A-62F7-134C-A66B-53F9B1586281}" type="parTrans" cxnId="{2B03C88A-F075-AD42-98B5-B8DF6DDBE42B}">
      <dgm:prSet/>
      <dgm:spPr/>
      <dgm:t>
        <a:bodyPr/>
        <a:lstStyle/>
        <a:p>
          <a:endParaRPr lang="fr-FR"/>
        </a:p>
      </dgm:t>
    </dgm:pt>
    <dgm:pt modelId="{676A43A7-5968-474C-9603-475E326AFDD5}" type="sibTrans" cxnId="{2B03C88A-F075-AD42-98B5-B8DF6DDBE42B}">
      <dgm:prSet/>
      <dgm:spPr/>
      <dgm:t>
        <a:bodyPr/>
        <a:lstStyle/>
        <a:p>
          <a:endParaRPr lang="fr-FR"/>
        </a:p>
      </dgm:t>
    </dgm:pt>
    <dgm:pt modelId="{9136AEFB-4CD5-2E42-9E7B-663EDE94D046}">
      <dgm:prSet/>
      <dgm:spPr/>
      <dgm:t>
        <a:bodyPr/>
        <a:lstStyle/>
        <a:p>
          <a:r>
            <a:rPr lang="fr-FR" dirty="0"/>
            <a:t>Intervention M2 </a:t>
          </a:r>
        </a:p>
      </dgm:t>
    </dgm:pt>
    <dgm:pt modelId="{F298B2F9-2E97-BB4D-ADA8-5D66F5552117}" type="parTrans" cxnId="{70D8B419-4896-4341-897F-8BAD4C722239}">
      <dgm:prSet/>
      <dgm:spPr/>
      <dgm:t>
        <a:bodyPr/>
        <a:lstStyle/>
        <a:p>
          <a:endParaRPr lang="fr-FR"/>
        </a:p>
      </dgm:t>
    </dgm:pt>
    <dgm:pt modelId="{8909FC47-7011-4A4D-8E0A-A3E022F7B916}" type="sibTrans" cxnId="{70D8B419-4896-4341-897F-8BAD4C722239}">
      <dgm:prSet/>
      <dgm:spPr/>
      <dgm:t>
        <a:bodyPr/>
        <a:lstStyle/>
        <a:p>
          <a:endParaRPr lang="fr-FR"/>
        </a:p>
      </dgm:t>
    </dgm:pt>
    <dgm:pt modelId="{3FB82DAF-E3E5-DD44-85CA-7C524C067BE5}">
      <dgm:prSet/>
      <dgm:spPr/>
      <dgm:t>
        <a:bodyPr/>
        <a:lstStyle/>
        <a:p>
          <a:r>
            <a:rPr lang="fr-FR" b="1" dirty="0">
              <a:solidFill>
                <a:schemeClr val="tx1"/>
              </a:solidFill>
            </a:rPr>
            <a:t>Evaluation</a:t>
          </a:r>
          <a:br>
            <a:rPr lang="fr-FR" b="1" dirty="0">
              <a:solidFill>
                <a:schemeClr val="tx1"/>
              </a:solidFill>
            </a:rPr>
          </a:br>
          <a:r>
            <a:rPr lang="fr-FR" b="1" dirty="0">
              <a:solidFill>
                <a:schemeClr val="tx1"/>
              </a:solidFill>
            </a:rPr>
            <a:t>M3 </a:t>
          </a:r>
        </a:p>
      </dgm:t>
    </dgm:pt>
    <dgm:pt modelId="{A784B220-6BCC-F841-8DCE-33E61027FA21}" type="parTrans" cxnId="{7BD46C8E-8216-904F-8CD0-BF9980AE40E4}">
      <dgm:prSet/>
      <dgm:spPr/>
      <dgm:t>
        <a:bodyPr/>
        <a:lstStyle/>
        <a:p>
          <a:endParaRPr lang="fr-FR"/>
        </a:p>
      </dgm:t>
    </dgm:pt>
    <dgm:pt modelId="{1DF620D7-554B-0047-9F96-D6C38EE919F0}" type="sibTrans" cxnId="{7BD46C8E-8216-904F-8CD0-BF9980AE40E4}">
      <dgm:prSet/>
      <dgm:spPr/>
      <dgm:t>
        <a:bodyPr/>
        <a:lstStyle/>
        <a:p>
          <a:endParaRPr lang="fr-FR"/>
        </a:p>
      </dgm:t>
    </dgm:pt>
    <dgm:pt modelId="{6A88D244-B286-914E-905E-FA8083BD0D4E}">
      <dgm:prSet/>
      <dgm:spPr/>
      <dgm:t>
        <a:bodyPr/>
        <a:lstStyle/>
        <a:p>
          <a:r>
            <a:rPr lang="fr-FR" dirty="0"/>
            <a:t>Intervention M4 </a:t>
          </a:r>
        </a:p>
      </dgm:t>
    </dgm:pt>
    <dgm:pt modelId="{B67A34A8-C81B-5346-8D4B-ACDD52F04646}" type="parTrans" cxnId="{E4D5603D-9182-354A-B762-C97F8A117FF1}">
      <dgm:prSet/>
      <dgm:spPr/>
      <dgm:t>
        <a:bodyPr/>
        <a:lstStyle/>
        <a:p>
          <a:endParaRPr lang="fr-FR"/>
        </a:p>
      </dgm:t>
    </dgm:pt>
    <dgm:pt modelId="{062BE5B1-1966-4548-B2F9-B5D00A35D946}" type="sibTrans" cxnId="{E4D5603D-9182-354A-B762-C97F8A117FF1}">
      <dgm:prSet/>
      <dgm:spPr/>
      <dgm:t>
        <a:bodyPr/>
        <a:lstStyle/>
        <a:p>
          <a:endParaRPr lang="fr-FR"/>
        </a:p>
      </dgm:t>
    </dgm:pt>
    <dgm:pt modelId="{27C8A994-1249-BD40-ABE9-19D11F6D9043}">
      <dgm:prSet/>
      <dgm:spPr/>
      <dgm:t>
        <a:bodyPr/>
        <a:lstStyle/>
        <a:p>
          <a:r>
            <a:rPr lang="fr-FR" dirty="0"/>
            <a:t>Intervention M5 </a:t>
          </a:r>
        </a:p>
      </dgm:t>
    </dgm:pt>
    <dgm:pt modelId="{AEF1242F-DAF1-CF45-8CB3-288ED95F79CA}" type="parTrans" cxnId="{9F3F90C4-3D67-F241-8C98-635D4EAE5866}">
      <dgm:prSet/>
      <dgm:spPr/>
      <dgm:t>
        <a:bodyPr/>
        <a:lstStyle/>
        <a:p>
          <a:endParaRPr lang="fr-FR"/>
        </a:p>
      </dgm:t>
    </dgm:pt>
    <dgm:pt modelId="{3AD4EE99-FC8C-4549-B07A-2C49DA46CB33}" type="sibTrans" cxnId="{9F3F90C4-3D67-F241-8C98-635D4EAE5866}">
      <dgm:prSet/>
      <dgm:spPr/>
      <dgm:t>
        <a:bodyPr/>
        <a:lstStyle/>
        <a:p>
          <a:endParaRPr lang="fr-FR"/>
        </a:p>
      </dgm:t>
    </dgm:pt>
    <dgm:pt modelId="{56878EBD-03FC-BF48-B533-7740EFB1FF5E}">
      <dgm:prSet/>
      <dgm:spPr/>
      <dgm:t>
        <a:bodyPr/>
        <a:lstStyle/>
        <a:p>
          <a:r>
            <a:rPr lang="fr-FR" b="1" dirty="0">
              <a:solidFill>
                <a:schemeClr val="tx1"/>
              </a:solidFill>
            </a:rPr>
            <a:t>Evaluation M6 </a:t>
          </a:r>
        </a:p>
      </dgm:t>
    </dgm:pt>
    <dgm:pt modelId="{068E3ECE-6350-B845-B89E-53DAD58FB6C7}" type="parTrans" cxnId="{C489CCEC-1062-974C-BCD7-5667727E825C}">
      <dgm:prSet/>
      <dgm:spPr/>
      <dgm:t>
        <a:bodyPr/>
        <a:lstStyle/>
        <a:p>
          <a:endParaRPr lang="fr-FR"/>
        </a:p>
      </dgm:t>
    </dgm:pt>
    <dgm:pt modelId="{5F7308D4-A772-EA45-B575-A6725308FA41}" type="sibTrans" cxnId="{C489CCEC-1062-974C-BCD7-5667727E825C}">
      <dgm:prSet/>
      <dgm:spPr/>
      <dgm:t>
        <a:bodyPr/>
        <a:lstStyle/>
        <a:p>
          <a:endParaRPr lang="fr-FR"/>
        </a:p>
      </dgm:t>
    </dgm:pt>
    <dgm:pt modelId="{30784D79-6C6D-AD47-963E-63718FA244C1}" type="pres">
      <dgm:prSet presAssocID="{99176309-BA36-A749-AFD7-6B863092AF09}" presName="Name0" presStyleCnt="0">
        <dgm:presLayoutVars>
          <dgm:dir/>
          <dgm:resizeHandles val="exact"/>
        </dgm:presLayoutVars>
      </dgm:prSet>
      <dgm:spPr/>
      <dgm:t>
        <a:bodyPr/>
        <a:lstStyle/>
        <a:p>
          <a:endParaRPr lang="fr-FR"/>
        </a:p>
      </dgm:t>
    </dgm:pt>
    <dgm:pt modelId="{A9E54F5F-C7E4-D143-B932-DC6342950EC0}" type="pres">
      <dgm:prSet presAssocID="{2840A605-9F78-7B41-A650-A4ABBC4FC0FE}" presName="parTxOnly" presStyleLbl="node1" presStyleIdx="0" presStyleCnt="7">
        <dgm:presLayoutVars>
          <dgm:bulletEnabled val="1"/>
        </dgm:presLayoutVars>
      </dgm:prSet>
      <dgm:spPr/>
      <dgm:t>
        <a:bodyPr/>
        <a:lstStyle/>
        <a:p>
          <a:endParaRPr lang="fr-FR"/>
        </a:p>
      </dgm:t>
    </dgm:pt>
    <dgm:pt modelId="{880B27D2-E60E-5E45-876C-0581998DE508}" type="pres">
      <dgm:prSet presAssocID="{C0EA885A-99D7-3B4E-9A90-11B8B42711AB}" presName="parSpace" presStyleCnt="0"/>
      <dgm:spPr/>
    </dgm:pt>
    <dgm:pt modelId="{6AE88C78-2B43-3E44-9B05-E79017AF40EF}" type="pres">
      <dgm:prSet presAssocID="{6CE33212-5FA2-6048-A216-89EC819D2E74}" presName="parTxOnly" presStyleLbl="node1" presStyleIdx="1" presStyleCnt="7">
        <dgm:presLayoutVars>
          <dgm:bulletEnabled val="1"/>
        </dgm:presLayoutVars>
      </dgm:prSet>
      <dgm:spPr/>
      <dgm:t>
        <a:bodyPr/>
        <a:lstStyle/>
        <a:p>
          <a:endParaRPr lang="fr-FR"/>
        </a:p>
      </dgm:t>
    </dgm:pt>
    <dgm:pt modelId="{D266445C-8AA9-7744-94B5-C2555FDF01EA}" type="pres">
      <dgm:prSet presAssocID="{676A43A7-5968-474C-9603-475E326AFDD5}" presName="parSpace" presStyleCnt="0"/>
      <dgm:spPr/>
    </dgm:pt>
    <dgm:pt modelId="{57FB3234-C752-3341-8B17-1AD122C03155}" type="pres">
      <dgm:prSet presAssocID="{9136AEFB-4CD5-2E42-9E7B-663EDE94D046}" presName="parTxOnly" presStyleLbl="node1" presStyleIdx="2" presStyleCnt="7">
        <dgm:presLayoutVars>
          <dgm:bulletEnabled val="1"/>
        </dgm:presLayoutVars>
      </dgm:prSet>
      <dgm:spPr/>
      <dgm:t>
        <a:bodyPr/>
        <a:lstStyle/>
        <a:p>
          <a:endParaRPr lang="fr-FR"/>
        </a:p>
      </dgm:t>
    </dgm:pt>
    <dgm:pt modelId="{353DEE83-8C46-E040-BA90-F9334C46D2DB}" type="pres">
      <dgm:prSet presAssocID="{8909FC47-7011-4A4D-8E0A-A3E022F7B916}" presName="parSpace" presStyleCnt="0"/>
      <dgm:spPr/>
    </dgm:pt>
    <dgm:pt modelId="{13B92C80-D8EB-2B48-96EC-4EB84C6C6B37}" type="pres">
      <dgm:prSet presAssocID="{3FB82DAF-E3E5-DD44-85CA-7C524C067BE5}" presName="parTxOnly" presStyleLbl="node1" presStyleIdx="3" presStyleCnt="7">
        <dgm:presLayoutVars>
          <dgm:bulletEnabled val="1"/>
        </dgm:presLayoutVars>
      </dgm:prSet>
      <dgm:spPr/>
      <dgm:t>
        <a:bodyPr/>
        <a:lstStyle/>
        <a:p>
          <a:endParaRPr lang="fr-FR"/>
        </a:p>
      </dgm:t>
    </dgm:pt>
    <dgm:pt modelId="{C2C9727F-2CC2-3447-9D86-20CAD5A1FCD1}" type="pres">
      <dgm:prSet presAssocID="{1DF620D7-554B-0047-9F96-D6C38EE919F0}" presName="parSpace" presStyleCnt="0"/>
      <dgm:spPr/>
    </dgm:pt>
    <dgm:pt modelId="{8BA47E84-2B8B-0749-8A1E-11EABD0EF2CB}" type="pres">
      <dgm:prSet presAssocID="{6A88D244-B286-914E-905E-FA8083BD0D4E}" presName="parTxOnly" presStyleLbl="node1" presStyleIdx="4" presStyleCnt="7">
        <dgm:presLayoutVars>
          <dgm:bulletEnabled val="1"/>
        </dgm:presLayoutVars>
      </dgm:prSet>
      <dgm:spPr/>
      <dgm:t>
        <a:bodyPr/>
        <a:lstStyle/>
        <a:p>
          <a:endParaRPr lang="fr-FR"/>
        </a:p>
      </dgm:t>
    </dgm:pt>
    <dgm:pt modelId="{01517197-1303-F24C-B785-5AA5BBD6F6BE}" type="pres">
      <dgm:prSet presAssocID="{062BE5B1-1966-4548-B2F9-B5D00A35D946}" presName="parSpace" presStyleCnt="0"/>
      <dgm:spPr/>
    </dgm:pt>
    <dgm:pt modelId="{63D4F4BC-A2E5-ED4E-B569-5E401A1A9816}" type="pres">
      <dgm:prSet presAssocID="{27C8A994-1249-BD40-ABE9-19D11F6D9043}" presName="parTxOnly" presStyleLbl="node1" presStyleIdx="5" presStyleCnt="7">
        <dgm:presLayoutVars>
          <dgm:bulletEnabled val="1"/>
        </dgm:presLayoutVars>
      </dgm:prSet>
      <dgm:spPr/>
      <dgm:t>
        <a:bodyPr/>
        <a:lstStyle/>
        <a:p>
          <a:endParaRPr lang="fr-FR"/>
        </a:p>
      </dgm:t>
    </dgm:pt>
    <dgm:pt modelId="{478B69D7-411D-3343-9A14-4736084F5879}" type="pres">
      <dgm:prSet presAssocID="{3AD4EE99-FC8C-4549-B07A-2C49DA46CB33}" presName="parSpace" presStyleCnt="0"/>
      <dgm:spPr/>
    </dgm:pt>
    <dgm:pt modelId="{8649612D-C855-8040-AB28-6B2D172DF401}" type="pres">
      <dgm:prSet presAssocID="{56878EBD-03FC-BF48-B533-7740EFB1FF5E}" presName="parTxOnly" presStyleLbl="node1" presStyleIdx="6" presStyleCnt="7">
        <dgm:presLayoutVars>
          <dgm:bulletEnabled val="1"/>
        </dgm:presLayoutVars>
      </dgm:prSet>
      <dgm:spPr/>
      <dgm:t>
        <a:bodyPr/>
        <a:lstStyle/>
        <a:p>
          <a:endParaRPr lang="fr-FR"/>
        </a:p>
      </dgm:t>
    </dgm:pt>
  </dgm:ptLst>
  <dgm:cxnLst>
    <dgm:cxn modelId="{E97436B3-6766-7844-AA0A-3E9B45F988DC}" type="presOf" srcId="{3FB82DAF-E3E5-DD44-85CA-7C524C067BE5}" destId="{13B92C80-D8EB-2B48-96EC-4EB84C6C6B37}" srcOrd="0" destOrd="0" presId="urn:microsoft.com/office/officeart/2005/8/layout/hChevron3"/>
    <dgm:cxn modelId="{7BD46C8E-8216-904F-8CD0-BF9980AE40E4}" srcId="{99176309-BA36-A749-AFD7-6B863092AF09}" destId="{3FB82DAF-E3E5-DD44-85CA-7C524C067BE5}" srcOrd="3" destOrd="0" parTransId="{A784B220-6BCC-F841-8DCE-33E61027FA21}" sibTransId="{1DF620D7-554B-0047-9F96-D6C38EE919F0}"/>
    <dgm:cxn modelId="{9F3F90C4-3D67-F241-8C98-635D4EAE5866}" srcId="{99176309-BA36-A749-AFD7-6B863092AF09}" destId="{27C8A994-1249-BD40-ABE9-19D11F6D9043}" srcOrd="5" destOrd="0" parTransId="{AEF1242F-DAF1-CF45-8CB3-288ED95F79CA}" sibTransId="{3AD4EE99-FC8C-4549-B07A-2C49DA46CB33}"/>
    <dgm:cxn modelId="{2B03C88A-F075-AD42-98B5-B8DF6DDBE42B}" srcId="{99176309-BA36-A749-AFD7-6B863092AF09}" destId="{6CE33212-5FA2-6048-A216-89EC819D2E74}" srcOrd="1" destOrd="0" parTransId="{F7EA7F8A-62F7-134C-A66B-53F9B1586281}" sibTransId="{676A43A7-5968-474C-9603-475E326AFDD5}"/>
    <dgm:cxn modelId="{C489CCEC-1062-974C-BCD7-5667727E825C}" srcId="{99176309-BA36-A749-AFD7-6B863092AF09}" destId="{56878EBD-03FC-BF48-B533-7740EFB1FF5E}" srcOrd="6" destOrd="0" parTransId="{068E3ECE-6350-B845-B89E-53DAD58FB6C7}" sibTransId="{5F7308D4-A772-EA45-B575-A6725308FA41}"/>
    <dgm:cxn modelId="{0BA78A35-75A7-8D41-8D51-40C21117A425}" type="presOf" srcId="{2840A605-9F78-7B41-A650-A4ABBC4FC0FE}" destId="{A9E54F5F-C7E4-D143-B932-DC6342950EC0}" srcOrd="0" destOrd="0" presId="urn:microsoft.com/office/officeart/2005/8/layout/hChevron3"/>
    <dgm:cxn modelId="{E4D5603D-9182-354A-B762-C97F8A117FF1}" srcId="{99176309-BA36-A749-AFD7-6B863092AF09}" destId="{6A88D244-B286-914E-905E-FA8083BD0D4E}" srcOrd="4" destOrd="0" parTransId="{B67A34A8-C81B-5346-8D4B-ACDD52F04646}" sibTransId="{062BE5B1-1966-4548-B2F9-B5D00A35D946}"/>
    <dgm:cxn modelId="{8B57369E-0231-3C46-967B-A9F2179F1FBC}" type="presOf" srcId="{27C8A994-1249-BD40-ABE9-19D11F6D9043}" destId="{63D4F4BC-A2E5-ED4E-B569-5E401A1A9816}" srcOrd="0" destOrd="0" presId="urn:microsoft.com/office/officeart/2005/8/layout/hChevron3"/>
    <dgm:cxn modelId="{70D8B419-4896-4341-897F-8BAD4C722239}" srcId="{99176309-BA36-A749-AFD7-6B863092AF09}" destId="{9136AEFB-4CD5-2E42-9E7B-663EDE94D046}" srcOrd="2" destOrd="0" parTransId="{F298B2F9-2E97-BB4D-ADA8-5D66F5552117}" sibTransId="{8909FC47-7011-4A4D-8E0A-A3E022F7B916}"/>
    <dgm:cxn modelId="{50CEAD8C-A28F-6242-A07F-9AA6FF8E1FDE}" type="presOf" srcId="{56878EBD-03FC-BF48-B533-7740EFB1FF5E}" destId="{8649612D-C855-8040-AB28-6B2D172DF401}" srcOrd="0" destOrd="0" presId="urn:microsoft.com/office/officeart/2005/8/layout/hChevron3"/>
    <dgm:cxn modelId="{9F9B44AA-BE7F-2D46-81C8-095C0BA7292A}" srcId="{99176309-BA36-A749-AFD7-6B863092AF09}" destId="{2840A605-9F78-7B41-A650-A4ABBC4FC0FE}" srcOrd="0" destOrd="0" parTransId="{32177439-164D-9247-910A-2F72D9460B3C}" sibTransId="{C0EA885A-99D7-3B4E-9A90-11B8B42711AB}"/>
    <dgm:cxn modelId="{F84FD610-14FF-934C-BB87-7CED74DAC7CB}" type="presOf" srcId="{6CE33212-5FA2-6048-A216-89EC819D2E74}" destId="{6AE88C78-2B43-3E44-9B05-E79017AF40EF}" srcOrd="0" destOrd="0" presId="urn:microsoft.com/office/officeart/2005/8/layout/hChevron3"/>
    <dgm:cxn modelId="{75AD406B-37AE-A742-B948-06BA5FF2BB13}" type="presOf" srcId="{6A88D244-B286-914E-905E-FA8083BD0D4E}" destId="{8BA47E84-2B8B-0749-8A1E-11EABD0EF2CB}" srcOrd="0" destOrd="0" presId="urn:microsoft.com/office/officeart/2005/8/layout/hChevron3"/>
    <dgm:cxn modelId="{CA9B3978-BDDE-584A-B5CA-44C0B5F60DE5}" type="presOf" srcId="{9136AEFB-4CD5-2E42-9E7B-663EDE94D046}" destId="{57FB3234-C752-3341-8B17-1AD122C03155}" srcOrd="0" destOrd="0" presId="urn:microsoft.com/office/officeart/2005/8/layout/hChevron3"/>
    <dgm:cxn modelId="{7445D1D1-DADB-A243-AFA7-998A321DC22C}" type="presOf" srcId="{99176309-BA36-A749-AFD7-6B863092AF09}" destId="{30784D79-6C6D-AD47-963E-63718FA244C1}" srcOrd="0" destOrd="0" presId="urn:microsoft.com/office/officeart/2005/8/layout/hChevron3"/>
    <dgm:cxn modelId="{E321A011-A231-3542-BE44-D1B33FDB9D20}" type="presParOf" srcId="{30784D79-6C6D-AD47-963E-63718FA244C1}" destId="{A9E54F5F-C7E4-D143-B932-DC6342950EC0}" srcOrd="0" destOrd="0" presId="urn:microsoft.com/office/officeart/2005/8/layout/hChevron3"/>
    <dgm:cxn modelId="{66E55A62-8F37-EF4A-B00F-14BB63815708}" type="presParOf" srcId="{30784D79-6C6D-AD47-963E-63718FA244C1}" destId="{880B27D2-E60E-5E45-876C-0581998DE508}" srcOrd="1" destOrd="0" presId="urn:microsoft.com/office/officeart/2005/8/layout/hChevron3"/>
    <dgm:cxn modelId="{6FAB2BD8-5D8D-1247-B4E5-BF6F9988DE2D}" type="presParOf" srcId="{30784D79-6C6D-AD47-963E-63718FA244C1}" destId="{6AE88C78-2B43-3E44-9B05-E79017AF40EF}" srcOrd="2" destOrd="0" presId="urn:microsoft.com/office/officeart/2005/8/layout/hChevron3"/>
    <dgm:cxn modelId="{3C237C82-DEF7-5443-AD8C-2F0F3334248D}" type="presParOf" srcId="{30784D79-6C6D-AD47-963E-63718FA244C1}" destId="{D266445C-8AA9-7744-94B5-C2555FDF01EA}" srcOrd="3" destOrd="0" presId="urn:microsoft.com/office/officeart/2005/8/layout/hChevron3"/>
    <dgm:cxn modelId="{1586A890-B768-4240-807C-9FE3540FCB33}" type="presParOf" srcId="{30784D79-6C6D-AD47-963E-63718FA244C1}" destId="{57FB3234-C752-3341-8B17-1AD122C03155}" srcOrd="4" destOrd="0" presId="urn:microsoft.com/office/officeart/2005/8/layout/hChevron3"/>
    <dgm:cxn modelId="{B308246F-D6F7-C643-849B-D8F2AB082051}" type="presParOf" srcId="{30784D79-6C6D-AD47-963E-63718FA244C1}" destId="{353DEE83-8C46-E040-BA90-F9334C46D2DB}" srcOrd="5" destOrd="0" presId="urn:microsoft.com/office/officeart/2005/8/layout/hChevron3"/>
    <dgm:cxn modelId="{84612679-8014-124E-BF99-9849537476B7}" type="presParOf" srcId="{30784D79-6C6D-AD47-963E-63718FA244C1}" destId="{13B92C80-D8EB-2B48-96EC-4EB84C6C6B37}" srcOrd="6" destOrd="0" presId="urn:microsoft.com/office/officeart/2005/8/layout/hChevron3"/>
    <dgm:cxn modelId="{8416272D-F17F-3646-A4D3-99D4B6AFFC39}" type="presParOf" srcId="{30784D79-6C6D-AD47-963E-63718FA244C1}" destId="{C2C9727F-2CC2-3447-9D86-20CAD5A1FCD1}" srcOrd="7" destOrd="0" presId="urn:microsoft.com/office/officeart/2005/8/layout/hChevron3"/>
    <dgm:cxn modelId="{EFEE7627-8930-4A4A-B9D1-5004056C074D}" type="presParOf" srcId="{30784D79-6C6D-AD47-963E-63718FA244C1}" destId="{8BA47E84-2B8B-0749-8A1E-11EABD0EF2CB}" srcOrd="8" destOrd="0" presId="urn:microsoft.com/office/officeart/2005/8/layout/hChevron3"/>
    <dgm:cxn modelId="{FADDCC96-7082-4549-9593-7F3270DAADF0}" type="presParOf" srcId="{30784D79-6C6D-AD47-963E-63718FA244C1}" destId="{01517197-1303-F24C-B785-5AA5BBD6F6BE}" srcOrd="9" destOrd="0" presId="urn:microsoft.com/office/officeart/2005/8/layout/hChevron3"/>
    <dgm:cxn modelId="{2CB7BCC0-030F-2B46-8153-2F3A6C65A128}" type="presParOf" srcId="{30784D79-6C6D-AD47-963E-63718FA244C1}" destId="{63D4F4BC-A2E5-ED4E-B569-5E401A1A9816}" srcOrd="10" destOrd="0" presId="urn:microsoft.com/office/officeart/2005/8/layout/hChevron3"/>
    <dgm:cxn modelId="{CEE6D931-657C-2343-8223-BD40D4DE4593}" type="presParOf" srcId="{30784D79-6C6D-AD47-963E-63718FA244C1}" destId="{478B69D7-411D-3343-9A14-4736084F5879}" srcOrd="11" destOrd="0" presId="urn:microsoft.com/office/officeart/2005/8/layout/hChevron3"/>
    <dgm:cxn modelId="{29EE0DAA-C48D-9144-9451-19F40F2046FC}" type="presParOf" srcId="{30784D79-6C6D-AD47-963E-63718FA244C1}" destId="{8649612D-C855-8040-AB28-6B2D172DF401}" srcOrd="12" destOrd="0" presId="urn:microsoft.com/office/officeart/2005/8/layout/hChevron3"/>
  </dgm:cxnLst>
  <dgm:bg>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B0F55-889E-C448-9970-133000C30E77}">
      <dsp:nvSpPr>
        <dsp:cNvPr id="0" name=""/>
        <dsp:cNvSpPr/>
      </dsp:nvSpPr>
      <dsp:spPr>
        <a:xfrm>
          <a:off x="9795" y="0"/>
          <a:ext cx="2927759" cy="1477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Phase 1 </a:t>
          </a:r>
        </a:p>
        <a:p>
          <a:pPr lvl="0" algn="ctr" defTabSz="800100">
            <a:lnSpc>
              <a:spcPct val="90000"/>
            </a:lnSpc>
            <a:spcBef>
              <a:spcPct val="0"/>
            </a:spcBef>
            <a:spcAft>
              <a:spcPct val="35000"/>
            </a:spcAft>
          </a:pPr>
          <a:r>
            <a:rPr lang="fr-FR" sz="1800" kern="1200" dirty="0"/>
            <a:t>service de soin aigu</a:t>
          </a:r>
        </a:p>
      </dsp:txBody>
      <dsp:txXfrm>
        <a:off x="53064" y="43269"/>
        <a:ext cx="2841221" cy="1390790"/>
      </dsp:txXfrm>
    </dsp:sp>
    <dsp:sp modelId="{B41EFC54-D4DF-5E42-9F24-3E1243FF6EBF}">
      <dsp:nvSpPr>
        <dsp:cNvPr id="0" name=""/>
        <dsp:cNvSpPr/>
      </dsp:nvSpPr>
      <dsp:spPr>
        <a:xfrm>
          <a:off x="3230331" y="375621"/>
          <a:ext cx="620685" cy="7260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230331" y="520838"/>
        <a:ext cx="434480" cy="435650"/>
      </dsp:txXfrm>
    </dsp:sp>
    <dsp:sp modelId="{97EF5E8A-0FD0-B14A-94AC-C40E44ACE23C}">
      <dsp:nvSpPr>
        <dsp:cNvPr id="0" name=""/>
        <dsp:cNvSpPr/>
      </dsp:nvSpPr>
      <dsp:spPr>
        <a:xfrm>
          <a:off x="4108659" y="0"/>
          <a:ext cx="2927759" cy="1477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Phase 2 </a:t>
          </a:r>
        </a:p>
        <a:p>
          <a:pPr lvl="0" algn="ctr" defTabSz="800100">
            <a:lnSpc>
              <a:spcPct val="90000"/>
            </a:lnSpc>
            <a:spcBef>
              <a:spcPct val="0"/>
            </a:spcBef>
            <a:spcAft>
              <a:spcPct val="35000"/>
            </a:spcAft>
          </a:pPr>
          <a:r>
            <a:rPr lang="fr-FR" sz="1800" kern="1200" dirty="0"/>
            <a:t>Rééducation cardiaque</a:t>
          </a:r>
        </a:p>
        <a:p>
          <a:pPr lvl="0" algn="ctr" defTabSz="800100">
            <a:lnSpc>
              <a:spcPct val="90000"/>
            </a:lnSpc>
            <a:spcBef>
              <a:spcPct val="0"/>
            </a:spcBef>
            <a:spcAft>
              <a:spcPct val="35000"/>
            </a:spcAft>
          </a:pPr>
          <a:r>
            <a:rPr lang="fr-FR" sz="1800" kern="1200" dirty="0"/>
            <a:t>ambulatoire ou hospitalisation </a:t>
          </a:r>
        </a:p>
      </dsp:txBody>
      <dsp:txXfrm>
        <a:off x="4151928" y="43269"/>
        <a:ext cx="2841221" cy="1390790"/>
      </dsp:txXfrm>
    </dsp:sp>
    <dsp:sp modelId="{A5180498-1B7F-2845-8102-186385BD4CBF}">
      <dsp:nvSpPr>
        <dsp:cNvPr id="0" name=""/>
        <dsp:cNvSpPr/>
      </dsp:nvSpPr>
      <dsp:spPr>
        <a:xfrm>
          <a:off x="7329194" y="375621"/>
          <a:ext cx="620685" cy="7260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7329194" y="520838"/>
        <a:ext cx="434480" cy="435650"/>
      </dsp:txXfrm>
    </dsp:sp>
    <dsp:sp modelId="{BA7B7E88-5A9F-F34B-8EA5-92548ED27F7D}">
      <dsp:nvSpPr>
        <dsp:cNvPr id="0" name=""/>
        <dsp:cNvSpPr/>
      </dsp:nvSpPr>
      <dsp:spPr>
        <a:xfrm>
          <a:off x="8207522" y="0"/>
          <a:ext cx="2927759" cy="14773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t>Phase 3</a:t>
          </a:r>
        </a:p>
        <a:p>
          <a:pPr lvl="0" algn="ctr" defTabSz="800100">
            <a:lnSpc>
              <a:spcPct val="90000"/>
            </a:lnSpc>
            <a:spcBef>
              <a:spcPct val="0"/>
            </a:spcBef>
            <a:spcAft>
              <a:spcPct val="35000"/>
            </a:spcAft>
          </a:pPr>
          <a:r>
            <a:rPr lang="fr-FR" sz="1800" kern="1200" dirty="0"/>
            <a:t> Retour à domicile et pérennisation des acquis  </a:t>
          </a:r>
        </a:p>
      </dsp:txBody>
      <dsp:txXfrm>
        <a:off x="8250791" y="43269"/>
        <a:ext cx="2841221" cy="1390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54F5F-C7E4-D143-B932-DC6342950EC0}">
      <dsp:nvSpPr>
        <dsp:cNvPr id="0" name=""/>
        <dsp:cNvSpPr/>
      </dsp:nvSpPr>
      <dsp:spPr>
        <a:xfrm>
          <a:off x="1785" y="2585709"/>
          <a:ext cx="2101453" cy="840581"/>
        </a:xfrm>
        <a:prstGeom prst="homePlate">
          <a:avLst/>
        </a:prstGeom>
        <a:solidFill>
          <a:srgbClr val="595959">
            <a:alpha val="65098"/>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fr-FR" sz="1800" b="1" kern="1200" dirty="0"/>
            <a:t>Phase II </a:t>
          </a:r>
        </a:p>
      </dsp:txBody>
      <dsp:txXfrm>
        <a:off x="1785" y="2585709"/>
        <a:ext cx="1891308" cy="840581"/>
      </dsp:txXfrm>
    </dsp:sp>
    <dsp:sp modelId="{6AE88C78-2B43-3E44-9B05-E79017AF40EF}">
      <dsp:nvSpPr>
        <dsp:cNvPr id="0" name=""/>
        <dsp:cNvSpPr/>
      </dsp:nvSpPr>
      <dsp:spPr>
        <a:xfrm>
          <a:off x="1682948" y="2585709"/>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fr-FR" sz="1800" b="1" kern="1200" dirty="0">
              <a:solidFill>
                <a:schemeClr val="tx1"/>
              </a:solidFill>
            </a:rPr>
            <a:t>Evaluation M0</a:t>
          </a:r>
        </a:p>
      </dsp:txBody>
      <dsp:txXfrm>
        <a:off x="2103239" y="2585709"/>
        <a:ext cx="1260872" cy="840581"/>
      </dsp:txXfrm>
    </dsp:sp>
    <dsp:sp modelId="{57FB3234-C752-3341-8B17-1AD122C03155}">
      <dsp:nvSpPr>
        <dsp:cNvPr id="0" name=""/>
        <dsp:cNvSpPr/>
      </dsp:nvSpPr>
      <dsp:spPr>
        <a:xfrm>
          <a:off x="3364110" y="2585709"/>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fr-FR" sz="1800" kern="1200" dirty="0"/>
            <a:t>Intervention M2 </a:t>
          </a:r>
        </a:p>
      </dsp:txBody>
      <dsp:txXfrm>
        <a:off x="3784401" y="2585709"/>
        <a:ext cx="1260872" cy="840581"/>
      </dsp:txXfrm>
    </dsp:sp>
    <dsp:sp modelId="{13B92C80-D8EB-2B48-96EC-4EB84C6C6B37}">
      <dsp:nvSpPr>
        <dsp:cNvPr id="0" name=""/>
        <dsp:cNvSpPr/>
      </dsp:nvSpPr>
      <dsp:spPr>
        <a:xfrm>
          <a:off x="5045273" y="2585709"/>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fr-FR" sz="1800" b="1" kern="1200" dirty="0">
              <a:solidFill>
                <a:schemeClr val="tx1"/>
              </a:solidFill>
            </a:rPr>
            <a:t>Evaluation</a:t>
          </a:r>
          <a:br>
            <a:rPr lang="fr-FR" sz="1800" b="1" kern="1200" dirty="0">
              <a:solidFill>
                <a:schemeClr val="tx1"/>
              </a:solidFill>
            </a:rPr>
          </a:br>
          <a:r>
            <a:rPr lang="fr-FR" sz="1800" b="1" kern="1200" dirty="0">
              <a:solidFill>
                <a:schemeClr val="tx1"/>
              </a:solidFill>
            </a:rPr>
            <a:t>M3 </a:t>
          </a:r>
        </a:p>
      </dsp:txBody>
      <dsp:txXfrm>
        <a:off x="5465564" y="2585709"/>
        <a:ext cx="1260872" cy="840581"/>
      </dsp:txXfrm>
    </dsp:sp>
    <dsp:sp modelId="{8BA47E84-2B8B-0749-8A1E-11EABD0EF2CB}">
      <dsp:nvSpPr>
        <dsp:cNvPr id="0" name=""/>
        <dsp:cNvSpPr/>
      </dsp:nvSpPr>
      <dsp:spPr>
        <a:xfrm>
          <a:off x="6726435" y="2585709"/>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fr-FR" sz="1800" kern="1200" dirty="0"/>
            <a:t>Intervention M4 </a:t>
          </a:r>
        </a:p>
      </dsp:txBody>
      <dsp:txXfrm>
        <a:off x="7146726" y="2585709"/>
        <a:ext cx="1260872" cy="840581"/>
      </dsp:txXfrm>
    </dsp:sp>
    <dsp:sp modelId="{63D4F4BC-A2E5-ED4E-B569-5E401A1A9816}">
      <dsp:nvSpPr>
        <dsp:cNvPr id="0" name=""/>
        <dsp:cNvSpPr/>
      </dsp:nvSpPr>
      <dsp:spPr>
        <a:xfrm>
          <a:off x="8407598" y="2585709"/>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fr-FR" sz="1800" kern="1200" dirty="0"/>
            <a:t>Intervention M5 </a:t>
          </a:r>
        </a:p>
      </dsp:txBody>
      <dsp:txXfrm>
        <a:off x="8827889" y="2585709"/>
        <a:ext cx="1260872" cy="840581"/>
      </dsp:txXfrm>
    </dsp:sp>
    <dsp:sp modelId="{8649612D-C855-8040-AB28-6B2D172DF401}">
      <dsp:nvSpPr>
        <dsp:cNvPr id="0" name=""/>
        <dsp:cNvSpPr/>
      </dsp:nvSpPr>
      <dsp:spPr>
        <a:xfrm>
          <a:off x="10088760" y="2585709"/>
          <a:ext cx="2101453" cy="84058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fr-FR" sz="1800" b="1" kern="1200" dirty="0">
              <a:solidFill>
                <a:schemeClr val="tx1"/>
              </a:solidFill>
            </a:rPr>
            <a:t>Evaluation M6 </a:t>
          </a:r>
        </a:p>
      </dsp:txBody>
      <dsp:txXfrm>
        <a:off x="10509051" y="2585709"/>
        <a:ext cx="1260872" cy="8405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B3F1F-F08D-5E40-A4CB-08A0A0E4F129}" type="datetimeFigureOut">
              <a:rPr lang="fr-FR" smtClean="0"/>
              <a:pPr/>
              <a:t>02/10/2023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FAA2A-D0AD-3A48-ADDB-7D5C4BB8AE2F}" type="slidenum">
              <a:rPr lang="fr-FR" smtClean="0"/>
              <a:pPr/>
              <a:t>‹N°›</a:t>
            </a:fld>
            <a:endParaRPr lang="fr-FR" dirty="0"/>
          </a:p>
        </p:txBody>
      </p:sp>
    </p:spTree>
    <p:extLst>
      <p:ext uri="{BB962C8B-B14F-4D97-AF65-F5344CB8AC3E}">
        <p14:creationId xmlns:p14="http://schemas.microsoft.com/office/powerpoint/2010/main" val="196589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FFAA2A-D0AD-3A48-ADDB-7D5C4BB8AE2F}" type="slidenum">
              <a:rPr lang="fr-FR" smtClean="0"/>
              <a:pPr/>
              <a:t>1</a:t>
            </a:fld>
            <a:endParaRPr lang="fr-FR" dirty="0"/>
          </a:p>
        </p:txBody>
      </p:sp>
    </p:spTree>
    <p:extLst>
      <p:ext uri="{BB962C8B-B14F-4D97-AF65-F5344CB8AC3E}">
        <p14:creationId xmlns:p14="http://schemas.microsoft.com/office/powerpoint/2010/main" val="1182069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335146-2972-4166-BE4B-A7034BD911E0}" type="slidenum">
              <a:rPr lang="fr-FR" smtClean="0"/>
              <a:t>2</a:t>
            </a:fld>
            <a:endParaRPr lang="fr-FR"/>
          </a:p>
        </p:txBody>
      </p:sp>
    </p:spTree>
    <p:extLst>
      <p:ext uri="{BB962C8B-B14F-4D97-AF65-F5344CB8AC3E}">
        <p14:creationId xmlns:p14="http://schemas.microsoft.com/office/powerpoint/2010/main" val="322563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Nombreux obstacles condition physique, exigences concomitantes, les responsabilités professionnelles, le manque de temps, le manque d’intérêt, le manque de soutien social, les taches ménagères, les obligations sociales ou familiales, les conditions météorologiques, la distance des installations, les contraintes de temps et de cout. </a:t>
            </a:r>
          </a:p>
        </p:txBody>
      </p:sp>
      <p:sp>
        <p:nvSpPr>
          <p:cNvPr id="4" name="Espace réservé du numéro de diapositive 3"/>
          <p:cNvSpPr>
            <a:spLocks noGrp="1"/>
          </p:cNvSpPr>
          <p:nvPr>
            <p:ph type="sldNum" sz="quarter" idx="10"/>
          </p:nvPr>
        </p:nvSpPr>
        <p:spPr/>
        <p:txBody>
          <a:bodyPr/>
          <a:lstStyle/>
          <a:p>
            <a:fld id="{57335146-2972-4166-BE4B-A7034BD911E0}" type="slidenum">
              <a:rPr lang="fr-FR" smtClean="0"/>
              <a:t>3</a:t>
            </a:fld>
            <a:endParaRPr lang="fr-FR"/>
          </a:p>
        </p:txBody>
      </p:sp>
    </p:spTree>
    <p:extLst>
      <p:ext uri="{BB962C8B-B14F-4D97-AF65-F5344CB8AC3E}">
        <p14:creationId xmlns:p14="http://schemas.microsoft.com/office/powerpoint/2010/main" val="265290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Suivi médical régulier</a:t>
            </a:r>
          </a:p>
          <a:p>
            <a:r>
              <a:rPr lang="fr-FR" dirty="0"/>
              <a:t>Soutien psychologique</a:t>
            </a:r>
          </a:p>
          <a:p>
            <a:r>
              <a:rPr lang="fr-FR" dirty="0"/>
              <a:t>Éducation sur les bienfaits de l’activité physique</a:t>
            </a:r>
          </a:p>
          <a:p>
            <a:r>
              <a:rPr lang="fr-FR" dirty="0"/>
              <a:t>Plans d’exercices personnalisés </a:t>
            </a:r>
          </a:p>
          <a:p>
            <a:r>
              <a:rPr lang="fr-FR" dirty="0"/>
              <a:t>Promotions d’exercices en groupe</a:t>
            </a:r>
          </a:p>
          <a:p>
            <a:r>
              <a:rPr lang="fr-FR" dirty="0"/>
              <a:t>Utilisation de technologies</a:t>
            </a:r>
          </a:p>
          <a:p>
            <a:r>
              <a:rPr lang="fr-FR" dirty="0"/>
              <a:t>Interventions combinées cognitivo- comportementales et d’activité physique</a:t>
            </a:r>
          </a:p>
        </p:txBody>
      </p:sp>
      <p:sp>
        <p:nvSpPr>
          <p:cNvPr id="4" name="Espace réservé du numéro de diapositive 3"/>
          <p:cNvSpPr>
            <a:spLocks noGrp="1"/>
          </p:cNvSpPr>
          <p:nvPr>
            <p:ph type="sldNum" sz="quarter" idx="10"/>
          </p:nvPr>
        </p:nvSpPr>
        <p:spPr/>
        <p:txBody>
          <a:bodyPr/>
          <a:lstStyle/>
          <a:p>
            <a:fld id="{57335146-2972-4166-BE4B-A7034BD911E0}" type="slidenum">
              <a:rPr lang="fr-FR" smtClean="0"/>
              <a:t>4</a:t>
            </a:fld>
            <a:endParaRPr lang="fr-FR"/>
          </a:p>
        </p:txBody>
      </p:sp>
    </p:spTree>
    <p:extLst>
      <p:ext uri="{BB962C8B-B14F-4D97-AF65-F5344CB8AC3E}">
        <p14:creationId xmlns:p14="http://schemas.microsoft.com/office/powerpoint/2010/main" val="344678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L’ETP s’inscrit dans le parcours de soin du patient. Elle a pour objectif de rendre le patient plus autonome en facilitant son adhésion aux traitements prescrits et en améliorant sa qualité de vie. </a:t>
            </a:r>
          </a:p>
        </p:txBody>
      </p:sp>
      <p:sp>
        <p:nvSpPr>
          <p:cNvPr id="4" name="Espace réservé du numéro de diapositive 3"/>
          <p:cNvSpPr>
            <a:spLocks noGrp="1"/>
          </p:cNvSpPr>
          <p:nvPr>
            <p:ph type="sldNum" sz="quarter" idx="10"/>
          </p:nvPr>
        </p:nvSpPr>
        <p:spPr/>
        <p:txBody>
          <a:bodyPr/>
          <a:lstStyle/>
          <a:p>
            <a:fld id="{57335146-2972-4166-BE4B-A7034BD911E0}" type="slidenum">
              <a:rPr lang="fr-FR" smtClean="0"/>
              <a:t>5</a:t>
            </a:fld>
            <a:endParaRPr lang="fr-FR"/>
          </a:p>
        </p:txBody>
      </p:sp>
    </p:spTree>
    <p:extLst>
      <p:ext uri="{BB962C8B-B14F-4D97-AF65-F5344CB8AC3E}">
        <p14:creationId xmlns:p14="http://schemas.microsoft.com/office/powerpoint/2010/main" val="195553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Force de l’étude coupler le savoir académiques et clinique d’un professionnel de santé avec le savoir expérientiel d’un patient partenaire</a:t>
            </a:r>
          </a:p>
          <a:p>
            <a:endParaRPr lang="fr-FR" dirty="0"/>
          </a:p>
        </p:txBody>
      </p:sp>
      <p:sp>
        <p:nvSpPr>
          <p:cNvPr id="4" name="Espace réservé du numéro de diapositive 3"/>
          <p:cNvSpPr>
            <a:spLocks noGrp="1"/>
          </p:cNvSpPr>
          <p:nvPr>
            <p:ph type="sldNum" sz="quarter" idx="5"/>
          </p:nvPr>
        </p:nvSpPr>
        <p:spPr/>
        <p:txBody>
          <a:bodyPr/>
          <a:lstStyle/>
          <a:p>
            <a:fld id="{AAEE558C-FE98-E248-9734-E5B9AC8AF384}" type="slidenum">
              <a:rPr lang="fr-FR" smtClean="0"/>
              <a:t>6</a:t>
            </a:fld>
            <a:endParaRPr lang="fr-FR"/>
          </a:p>
        </p:txBody>
      </p:sp>
    </p:spTree>
    <p:extLst>
      <p:ext uri="{BB962C8B-B14F-4D97-AF65-F5344CB8AC3E}">
        <p14:creationId xmlns:p14="http://schemas.microsoft.com/office/powerpoint/2010/main" val="317113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AAEE558C-FE98-E248-9734-E5B9AC8AF384}" type="slidenum">
              <a:rPr lang="fr-FR" smtClean="0"/>
              <a:t>7</a:t>
            </a:fld>
            <a:endParaRPr lang="fr-FR"/>
          </a:p>
        </p:txBody>
      </p:sp>
    </p:spTree>
    <p:extLst>
      <p:ext uri="{BB962C8B-B14F-4D97-AF65-F5344CB8AC3E}">
        <p14:creationId xmlns:p14="http://schemas.microsoft.com/office/powerpoint/2010/main" val="179666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AEE558C-FE98-E248-9734-E5B9AC8AF384}" type="slidenum">
              <a:rPr lang="fr-FR" smtClean="0"/>
              <a:t>8</a:t>
            </a:fld>
            <a:endParaRPr lang="fr-FR"/>
          </a:p>
        </p:txBody>
      </p:sp>
    </p:spTree>
    <p:extLst>
      <p:ext uri="{BB962C8B-B14F-4D97-AF65-F5344CB8AC3E}">
        <p14:creationId xmlns:p14="http://schemas.microsoft.com/office/powerpoint/2010/main" val="2061414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AFFAA2A-D0AD-3A48-ADDB-7D5C4BB8AE2F}" type="slidenum">
              <a:rPr lang="fr-FR" smtClean="0"/>
              <a:pPr/>
              <a:t>9</a:t>
            </a:fld>
            <a:endParaRPr lang="fr-FR" dirty="0"/>
          </a:p>
        </p:txBody>
      </p:sp>
    </p:spTree>
    <p:extLst>
      <p:ext uri="{BB962C8B-B14F-4D97-AF65-F5344CB8AC3E}">
        <p14:creationId xmlns:p14="http://schemas.microsoft.com/office/powerpoint/2010/main" val="118206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4425A6-190E-4406-B3C3-6175AA16D5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3BBBF1A-47F3-464A-ACB3-73ADDD900F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A4FA7D7B-8CA1-4F3D-A4BE-8446739118E8}"/>
              </a:ext>
            </a:extLst>
          </p:cNvPr>
          <p:cNvSpPr>
            <a:spLocks noGrp="1"/>
          </p:cNvSpPr>
          <p:nvPr>
            <p:ph type="dt" sz="half" idx="10"/>
          </p:nvPr>
        </p:nvSpPr>
        <p:spPr/>
        <p:txBody>
          <a:bodyPr/>
          <a:lstStyle/>
          <a:p>
            <a:fld id="{6DF14D20-F5C9-40B0-9EA9-71B1BC660234}" type="datetime1">
              <a:rPr lang="fr-FR" smtClean="0"/>
              <a:pPr/>
              <a:t>02/10/2023</a:t>
            </a:fld>
            <a:endParaRPr lang="fr-FR" dirty="0"/>
          </a:p>
        </p:txBody>
      </p:sp>
      <p:sp>
        <p:nvSpPr>
          <p:cNvPr id="5" name="Espace réservé du pied de page 4">
            <a:extLst>
              <a:ext uri="{FF2B5EF4-FFF2-40B4-BE49-F238E27FC236}">
                <a16:creationId xmlns:a16="http://schemas.microsoft.com/office/drawing/2014/main" id="{07C7B4B5-AE78-49DF-BB7D-DE13FF4D464D}"/>
              </a:ext>
            </a:extLst>
          </p:cNvPr>
          <p:cNvSpPr>
            <a:spLocks noGrp="1"/>
          </p:cNvSpPr>
          <p:nvPr>
            <p:ph type="ftr" sz="quarter" idx="11"/>
          </p:nvPr>
        </p:nvSpPr>
        <p:spPr/>
        <p:txBody>
          <a:bodyPr/>
          <a:lstStyle/>
          <a:p>
            <a:r>
              <a:rPr lang="fr-FR"/>
              <a:t>SOFMER - Bordeaux - 2019</a:t>
            </a:r>
            <a:endParaRPr lang="fr-FR" dirty="0"/>
          </a:p>
        </p:txBody>
      </p:sp>
      <p:sp>
        <p:nvSpPr>
          <p:cNvPr id="6" name="Espace réservé du numéro de diapositive 5">
            <a:extLst>
              <a:ext uri="{FF2B5EF4-FFF2-40B4-BE49-F238E27FC236}">
                <a16:creationId xmlns:a16="http://schemas.microsoft.com/office/drawing/2014/main" id="{80D44670-52A9-4D74-98B1-C9CC7254D4F4}"/>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67219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721C71-D9F0-42F4-826A-DAF91FEB0DC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4115604-1811-4387-A805-BCCE56D53DE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D585C1-2B88-4CB2-BB9D-60A5A26CBD42}"/>
              </a:ext>
            </a:extLst>
          </p:cNvPr>
          <p:cNvSpPr>
            <a:spLocks noGrp="1"/>
          </p:cNvSpPr>
          <p:nvPr>
            <p:ph type="dt" sz="half" idx="10"/>
          </p:nvPr>
        </p:nvSpPr>
        <p:spPr/>
        <p:txBody>
          <a:bodyPr/>
          <a:lstStyle/>
          <a:p>
            <a:fld id="{5315541A-8FCA-44F7-BA22-D3BB08F8244F}" type="datetime1">
              <a:rPr lang="fr-FR" smtClean="0"/>
              <a:pPr/>
              <a:t>02/10/2023</a:t>
            </a:fld>
            <a:endParaRPr lang="fr-FR" dirty="0"/>
          </a:p>
        </p:txBody>
      </p:sp>
      <p:sp>
        <p:nvSpPr>
          <p:cNvPr id="5" name="Espace réservé du pied de page 4">
            <a:extLst>
              <a:ext uri="{FF2B5EF4-FFF2-40B4-BE49-F238E27FC236}">
                <a16:creationId xmlns:a16="http://schemas.microsoft.com/office/drawing/2014/main" id="{A1EEFCA3-9AFB-42B7-BD1B-51B3AD9E01E1}"/>
              </a:ext>
            </a:extLst>
          </p:cNvPr>
          <p:cNvSpPr>
            <a:spLocks noGrp="1"/>
          </p:cNvSpPr>
          <p:nvPr>
            <p:ph type="ftr" sz="quarter" idx="11"/>
          </p:nvPr>
        </p:nvSpPr>
        <p:spPr/>
        <p:txBody>
          <a:bodyPr/>
          <a:lstStyle/>
          <a:p>
            <a:r>
              <a:rPr lang="fr-FR"/>
              <a:t>SOFMER - Bordeaux - 2019</a:t>
            </a:r>
            <a:endParaRPr lang="fr-FR" dirty="0"/>
          </a:p>
        </p:txBody>
      </p:sp>
      <p:sp>
        <p:nvSpPr>
          <p:cNvPr id="6" name="Espace réservé du numéro de diapositive 5">
            <a:extLst>
              <a:ext uri="{FF2B5EF4-FFF2-40B4-BE49-F238E27FC236}">
                <a16:creationId xmlns:a16="http://schemas.microsoft.com/office/drawing/2014/main" id="{71120519-6336-40FD-938F-AD542D2E7870}"/>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216238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75CC967-BC60-4D83-81D2-2C511D66768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4E6CECC-9695-4CC1-BFCD-2032C287CF8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80A900-934A-49D8-AE53-F5F4AA2A1D88}"/>
              </a:ext>
            </a:extLst>
          </p:cNvPr>
          <p:cNvSpPr>
            <a:spLocks noGrp="1"/>
          </p:cNvSpPr>
          <p:nvPr>
            <p:ph type="dt" sz="half" idx="10"/>
          </p:nvPr>
        </p:nvSpPr>
        <p:spPr/>
        <p:txBody>
          <a:bodyPr/>
          <a:lstStyle/>
          <a:p>
            <a:fld id="{F0D7C320-A17B-4C31-8A9D-27864C7A4D2D}" type="datetime1">
              <a:rPr lang="fr-FR" smtClean="0"/>
              <a:pPr/>
              <a:t>02/10/2023</a:t>
            </a:fld>
            <a:endParaRPr lang="fr-FR" dirty="0"/>
          </a:p>
        </p:txBody>
      </p:sp>
      <p:sp>
        <p:nvSpPr>
          <p:cNvPr id="5" name="Espace réservé du pied de page 4">
            <a:extLst>
              <a:ext uri="{FF2B5EF4-FFF2-40B4-BE49-F238E27FC236}">
                <a16:creationId xmlns:a16="http://schemas.microsoft.com/office/drawing/2014/main" id="{EEC2940A-6B4D-4D44-B1AB-BC6B58AAE05B}"/>
              </a:ext>
            </a:extLst>
          </p:cNvPr>
          <p:cNvSpPr>
            <a:spLocks noGrp="1"/>
          </p:cNvSpPr>
          <p:nvPr>
            <p:ph type="ftr" sz="quarter" idx="11"/>
          </p:nvPr>
        </p:nvSpPr>
        <p:spPr/>
        <p:txBody>
          <a:bodyPr/>
          <a:lstStyle/>
          <a:p>
            <a:r>
              <a:rPr lang="fr-FR"/>
              <a:t>SOFMER - Bordeaux - 2019</a:t>
            </a:r>
            <a:endParaRPr lang="fr-FR" dirty="0"/>
          </a:p>
        </p:txBody>
      </p:sp>
      <p:sp>
        <p:nvSpPr>
          <p:cNvPr id="6" name="Espace réservé du numéro de diapositive 5">
            <a:extLst>
              <a:ext uri="{FF2B5EF4-FFF2-40B4-BE49-F238E27FC236}">
                <a16:creationId xmlns:a16="http://schemas.microsoft.com/office/drawing/2014/main" id="{A22DB8E1-DB98-4FD3-B02F-2F79F22A49EA}"/>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216965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AD0ADA-A390-4B51-97D1-EE098A7CC1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588A83A-3788-4EED-BE11-2EFBDC84ACA0}"/>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F7AB91-300A-452F-A673-7E52540B7BD4}"/>
              </a:ext>
            </a:extLst>
          </p:cNvPr>
          <p:cNvSpPr>
            <a:spLocks noGrp="1"/>
          </p:cNvSpPr>
          <p:nvPr>
            <p:ph type="dt" sz="half" idx="10"/>
          </p:nvPr>
        </p:nvSpPr>
        <p:spPr/>
        <p:txBody>
          <a:bodyPr/>
          <a:lstStyle/>
          <a:p>
            <a:fld id="{86EA7C54-C058-4AD7-AC46-7481983F8AE0}" type="datetime1">
              <a:rPr lang="fr-FR" smtClean="0"/>
              <a:pPr/>
              <a:t>02/10/2023</a:t>
            </a:fld>
            <a:endParaRPr lang="fr-FR" dirty="0"/>
          </a:p>
        </p:txBody>
      </p:sp>
      <p:sp>
        <p:nvSpPr>
          <p:cNvPr id="5" name="Espace réservé du pied de page 4">
            <a:extLst>
              <a:ext uri="{FF2B5EF4-FFF2-40B4-BE49-F238E27FC236}">
                <a16:creationId xmlns:a16="http://schemas.microsoft.com/office/drawing/2014/main" id="{AFFDD089-EDB1-469D-B1D3-9E06D6AB2FEF}"/>
              </a:ext>
            </a:extLst>
          </p:cNvPr>
          <p:cNvSpPr>
            <a:spLocks noGrp="1"/>
          </p:cNvSpPr>
          <p:nvPr>
            <p:ph type="ftr" sz="quarter" idx="11"/>
          </p:nvPr>
        </p:nvSpPr>
        <p:spPr/>
        <p:txBody>
          <a:bodyPr/>
          <a:lstStyle/>
          <a:p>
            <a:r>
              <a:rPr lang="fr-FR"/>
              <a:t>SOFMER - Bordeaux - 2019</a:t>
            </a:r>
            <a:endParaRPr lang="fr-FR" dirty="0"/>
          </a:p>
        </p:txBody>
      </p:sp>
      <p:sp>
        <p:nvSpPr>
          <p:cNvPr id="6" name="Espace réservé du numéro de diapositive 5">
            <a:extLst>
              <a:ext uri="{FF2B5EF4-FFF2-40B4-BE49-F238E27FC236}">
                <a16:creationId xmlns:a16="http://schemas.microsoft.com/office/drawing/2014/main" id="{30CAC11D-C7FF-49E4-98BF-8A0B23875670}"/>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265423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2F2AA-146D-49D0-9B0D-0C0A3134E0B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203650C-7C88-4D27-825D-5DAC86C35D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48D6882-ECAD-45F6-AA78-0B5B36F7C90A}"/>
              </a:ext>
            </a:extLst>
          </p:cNvPr>
          <p:cNvSpPr>
            <a:spLocks noGrp="1"/>
          </p:cNvSpPr>
          <p:nvPr>
            <p:ph type="dt" sz="half" idx="10"/>
          </p:nvPr>
        </p:nvSpPr>
        <p:spPr/>
        <p:txBody>
          <a:bodyPr/>
          <a:lstStyle/>
          <a:p>
            <a:fld id="{F7922730-0400-4542-9EC7-E8720C2AFDBB}" type="datetime1">
              <a:rPr lang="fr-FR" smtClean="0"/>
              <a:pPr/>
              <a:t>02/10/2023</a:t>
            </a:fld>
            <a:endParaRPr lang="fr-FR" dirty="0"/>
          </a:p>
        </p:txBody>
      </p:sp>
      <p:sp>
        <p:nvSpPr>
          <p:cNvPr id="5" name="Espace réservé du pied de page 4">
            <a:extLst>
              <a:ext uri="{FF2B5EF4-FFF2-40B4-BE49-F238E27FC236}">
                <a16:creationId xmlns:a16="http://schemas.microsoft.com/office/drawing/2014/main" id="{196D4F1E-CAC7-484B-A1BE-098A5E398242}"/>
              </a:ext>
            </a:extLst>
          </p:cNvPr>
          <p:cNvSpPr>
            <a:spLocks noGrp="1"/>
          </p:cNvSpPr>
          <p:nvPr>
            <p:ph type="ftr" sz="quarter" idx="11"/>
          </p:nvPr>
        </p:nvSpPr>
        <p:spPr/>
        <p:txBody>
          <a:bodyPr/>
          <a:lstStyle/>
          <a:p>
            <a:r>
              <a:rPr lang="fr-FR"/>
              <a:t>SOFMER - Bordeaux - 2019</a:t>
            </a:r>
            <a:endParaRPr lang="fr-FR" dirty="0"/>
          </a:p>
        </p:txBody>
      </p:sp>
      <p:sp>
        <p:nvSpPr>
          <p:cNvPr id="6" name="Espace réservé du numéro de diapositive 5">
            <a:extLst>
              <a:ext uri="{FF2B5EF4-FFF2-40B4-BE49-F238E27FC236}">
                <a16:creationId xmlns:a16="http://schemas.microsoft.com/office/drawing/2014/main" id="{F2889EB0-0B4B-412C-BD2E-985E6808697E}"/>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71434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461FE-3F8B-42B2-B317-9FB883BAB63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3B641E-03FB-4F2B-989F-5E1A380C279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9A39385-09B1-4D94-82FB-F5741C553DD8}"/>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92CF9E8-7663-42AA-8075-9F89C0C40DA8}"/>
              </a:ext>
            </a:extLst>
          </p:cNvPr>
          <p:cNvSpPr>
            <a:spLocks noGrp="1"/>
          </p:cNvSpPr>
          <p:nvPr>
            <p:ph type="dt" sz="half" idx="10"/>
          </p:nvPr>
        </p:nvSpPr>
        <p:spPr/>
        <p:txBody>
          <a:bodyPr/>
          <a:lstStyle/>
          <a:p>
            <a:fld id="{0DC1472E-CC9C-4059-9B98-BEF7C92DF890}" type="datetime1">
              <a:rPr lang="fr-FR" smtClean="0"/>
              <a:pPr/>
              <a:t>02/10/2023</a:t>
            </a:fld>
            <a:endParaRPr lang="fr-FR" dirty="0"/>
          </a:p>
        </p:txBody>
      </p:sp>
      <p:sp>
        <p:nvSpPr>
          <p:cNvPr id="6" name="Espace réservé du pied de page 5">
            <a:extLst>
              <a:ext uri="{FF2B5EF4-FFF2-40B4-BE49-F238E27FC236}">
                <a16:creationId xmlns:a16="http://schemas.microsoft.com/office/drawing/2014/main" id="{E5A63A5A-2830-4FB7-A700-0D03FB904C08}"/>
              </a:ext>
            </a:extLst>
          </p:cNvPr>
          <p:cNvSpPr>
            <a:spLocks noGrp="1"/>
          </p:cNvSpPr>
          <p:nvPr>
            <p:ph type="ftr" sz="quarter" idx="11"/>
          </p:nvPr>
        </p:nvSpPr>
        <p:spPr/>
        <p:txBody>
          <a:bodyPr/>
          <a:lstStyle/>
          <a:p>
            <a:r>
              <a:rPr lang="fr-FR"/>
              <a:t>SOFMER - Bordeaux - 2019</a:t>
            </a:r>
            <a:endParaRPr lang="fr-FR" dirty="0"/>
          </a:p>
        </p:txBody>
      </p:sp>
      <p:sp>
        <p:nvSpPr>
          <p:cNvPr id="7" name="Espace réservé du numéro de diapositive 6">
            <a:extLst>
              <a:ext uri="{FF2B5EF4-FFF2-40B4-BE49-F238E27FC236}">
                <a16:creationId xmlns:a16="http://schemas.microsoft.com/office/drawing/2014/main" id="{EBF7C8EA-D99A-4A15-A2F7-2845516ED8A1}"/>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172119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0A7ED-6A8E-4C2B-BA66-4B95F94393F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1B93496-9B21-42DD-B397-FEDE4239D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403B423C-B904-4F00-859D-8BB61AF72EDE}"/>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BC46D41-FE5A-4BC6-85D2-3787ED46D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42D54FF-FFA8-4238-B062-DF2B266E3E40}"/>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4630527-2A5E-481C-B432-4EB8D2CA9E6C}"/>
              </a:ext>
            </a:extLst>
          </p:cNvPr>
          <p:cNvSpPr>
            <a:spLocks noGrp="1"/>
          </p:cNvSpPr>
          <p:nvPr>
            <p:ph type="dt" sz="half" idx="10"/>
          </p:nvPr>
        </p:nvSpPr>
        <p:spPr/>
        <p:txBody>
          <a:bodyPr/>
          <a:lstStyle/>
          <a:p>
            <a:fld id="{40F8856B-FF78-46C6-8EF4-3F32A7CC76C2}" type="datetime1">
              <a:rPr lang="fr-FR" smtClean="0"/>
              <a:pPr/>
              <a:t>02/10/2023</a:t>
            </a:fld>
            <a:endParaRPr lang="fr-FR" dirty="0"/>
          </a:p>
        </p:txBody>
      </p:sp>
      <p:sp>
        <p:nvSpPr>
          <p:cNvPr id="8" name="Espace réservé du pied de page 7">
            <a:extLst>
              <a:ext uri="{FF2B5EF4-FFF2-40B4-BE49-F238E27FC236}">
                <a16:creationId xmlns:a16="http://schemas.microsoft.com/office/drawing/2014/main" id="{D24A1EF2-FB92-4DF3-84B8-19B244087B5C}"/>
              </a:ext>
            </a:extLst>
          </p:cNvPr>
          <p:cNvSpPr>
            <a:spLocks noGrp="1"/>
          </p:cNvSpPr>
          <p:nvPr>
            <p:ph type="ftr" sz="quarter" idx="11"/>
          </p:nvPr>
        </p:nvSpPr>
        <p:spPr/>
        <p:txBody>
          <a:bodyPr/>
          <a:lstStyle/>
          <a:p>
            <a:r>
              <a:rPr lang="fr-FR"/>
              <a:t>SOFMER - Bordeaux - 2019</a:t>
            </a:r>
            <a:endParaRPr lang="fr-FR" dirty="0"/>
          </a:p>
        </p:txBody>
      </p:sp>
      <p:sp>
        <p:nvSpPr>
          <p:cNvPr id="9" name="Espace réservé du numéro de diapositive 8">
            <a:extLst>
              <a:ext uri="{FF2B5EF4-FFF2-40B4-BE49-F238E27FC236}">
                <a16:creationId xmlns:a16="http://schemas.microsoft.com/office/drawing/2014/main" id="{544768BF-3884-4224-A41F-97696DBA7502}"/>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352908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58927-C385-4B95-8EDA-79C712B19E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3CB271D-3F6B-4FA8-82E8-BC4AABF517B4}"/>
              </a:ext>
            </a:extLst>
          </p:cNvPr>
          <p:cNvSpPr>
            <a:spLocks noGrp="1"/>
          </p:cNvSpPr>
          <p:nvPr>
            <p:ph type="dt" sz="half" idx="10"/>
          </p:nvPr>
        </p:nvSpPr>
        <p:spPr/>
        <p:txBody>
          <a:bodyPr/>
          <a:lstStyle/>
          <a:p>
            <a:fld id="{2A4F67A4-8CA4-40E9-AB31-390C0C862AF7}" type="datetime1">
              <a:rPr lang="fr-FR" smtClean="0"/>
              <a:pPr/>
              <a:t>02/10/2023</a:t>
            </a:fld>
            <a:endParaRPr lang="fr-FR" dirty="0"/>
          </a:p>
        </p:txBody>
      </p:sp>
      <p:sp>
        <p:nvSpPr>
          <p:cNvPr id="4" name="Espace réservé du pied de page 3">
            <a:extLst>
              <a:ext uri="{FF2B5EF4-FFF2-40B4-BE49-F238E27FC236}">
                <a16:creationId xmlns:a16="http://schemas.microsoft.com/office/drawing/2014/main" id="{9816D785-82E5-4E09-8467-36107175ECA9}"/>
              </a:ext>
            </a:extLst>
          </p:cNvPr>
          <p:cNvSpPr>
            <a:spLocks noGrp="1"/>
          </p:cNvSpPr>
          <p:nvPr>
            <p:ph type="ftr" sz="quarter" idx="11"/>
          </p:nvPr>
        </p:nvSpPr>
        <p:spPr/>
        <p:txBody>
          <a:bodyPr/>
          <a:lstStyle/>
          <a:p>
            <a:r>
              <a:rPr lang="fr-FR"/>
              <a:t>SOFMER - Bordeaux - 2019</a:t>
            </a:r>
            <a:endParaRPr lang="fr-FR" dirty="0"/>
          </a:p>
        </p:txBody>
      </p:sp>
      <p:sp>
        <p:nvSpPr>
          <p:cNvPr id="5" name="Espace réservé du numéro de diapositive 4">
            <a:extLst>
              <a:ext uri="{FF2B5EF4-FFF2-40B4-BE49-F238E27FC236}">
                <a16:creationId xmlns:a16="http://schemas.microsoft.com/office/drawing/2014/main" id="{D308DFD9-851F-4F9F-86F4-4D484970D02C}"/>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3169551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BD5DC33-7AF7-4FA9-A5E1-433D9FE712FF}"/>
              </a:ext>
            </a:extLst>
          </p:cNvPr>
          <p:cNvSpPr>
            <a:spLocks noGrp="1"/>
          </p:cNvSpPr>
          <p:nvPr>
            <p:ph type="dt" sz="half" idx="10"/>
          </p:nvPr>
        </p:nvSpPr>
        <p:spPr/>
        <p:txBody>
          <a:bodyPr/>
          <a:lstStyle/>
          <a:p>
            <a:fld id="{D2214A2A-44DF-469C-8676-070346D54C3D}" type="datetime1">
              <a:rPr lang="fr-FR" smtClean="0"/>
              <a:pPr/>
              <a:t>02/10/2023</a:t>
            </a:fld>
            <a:endParaRPr lang="fr-FR" dirty="0"/>
          </a:p>
        </p:txBody>
      </p:sp>
      <p:sp>
        <p:nvSpPr>
          <p:cNvPr id="3" name="Espace réservé du pied de page 2">
            <a:extLst>
              <a:ext uri="{FF2B5EF4-FFF2-40B4-BE49-F238E27FC236}">
                <a16:creationId xmlns:a16="http://schemas.microsoft.com/office/drawing/2014/main" id="{C31DF636-2A1E-4136-9108-DB07821C4A14}"/>
              </a:ext>
            </a:extLst>
          </p:cNvPr>
          <p:cNvSpPr>
            <a:spLocks noGrp="1"/>
          </p:cNvSpPr>
          <p:nvPr>
            <p:ph type="ftr" sz="quarter" idx="11"/>
          </p:nvPr>
        </p:nvSpPr>
        <p:spPr/>
        <p:txBody>
          <a:bodyPr/>
          <a:lstStyle/>
          <a:p>
            <a:r>
              <a:rPr lang="fr-FR"/>
              <a:t>SOFMER - Bordeaux - 2019</a:t>
            </a:r>
            <a:endParaRPr lang="fr-FR" dirty="0"/>
          </a:p>
        </p:txBody>
      </p:sp>
      <p:sp>
        <p:nvSpPr>
          <p:cNvPr id="4" name="Espace réservé du numéro de diapositive 3">
            <a:extLst>
              <a:ext uri="{FF2B5EF4-FFF2-40B4-BE49-F238E27FC236}">
                <a16:creationId xmlns:a16="http://schemas.microsoft.com/office/drawing/2014/main" id="{90595249-93F5-46D8-9FEA-511B819BE75C}"/>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3565766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CBEE4F-4E0C-4C7D-B62E-5F6EA763C0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0E22E12-D406-40C3-A2D4-1C690653B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CF1CB36-13F1-41D7-87D4-A9138B2A7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98DDE42-641E-4A69-A8D8-28682C6FEF8B}"/>
              </a:ext>
            </a:extLst>
          </p:cNvPr>
          <p:cNvSpPr>
            <a:spLocks noGrp="1"/>
          </p:cNvSpPr>
          <p:nvPr>
            <p:ph type="dt" sz="half" idx="10"/>
          </p:nvPr>
        </p:nvSpPr>
        <p:spPr/>
        <p:txBody>
          <a:bodyPr/>
          <a:lstStyle/>
          <a:p>
            <a:fld id="{F4EE7C6E-4984-4B5D-A89C-D3E0E01E5982}" type="datetime1">
              <a:rPr lang="fr-FR" smtClean="0"/>
              <a:pPr/>
              <a:t>02/10/2023</a:t>
            </a:fld>
            <a:endParaRPr lang="fr-FR" dirty="0"/>
          </a:p>
        </p:txBody>
      </p:sp>
      <p:sp>
        <p:nvSpPr>
          <p:cNvPr id="6" name="Espace réservé du pied de page 5">
            <a:extLst>
              <a:ext uri="{FF2B5EF4-FFF2-40B4-BE49-F238E27FC236}">
                <a16:creationId xmlns:a16="http://schemas.microsoft.com/office/drawing/2014/main" id="{5E16177A-99CF-4301-AE77-CD2AE5F4C08F}"/>
              </a:ext>
            </a:extLst>
          </p:cNvPr>
          <p:cNvSpPr>
            <a:spLocks noGrp="1"/>
          </p:cNvSpPr>
          <p:nvPr>
            <p:ph type="ftr" sz="quarter" idx="11"/>
          </p:nvPr>
        </p:nvSpPr>
        <p:spPr/>
        <p:txBody>
          <a:bodyPr/>
          <a:lstStyle/>
          <a:p>
            <a:r>
              <a:rPr lang="fr-FR"/>
              <a:t>SOFMER - Bordeaux - 2019</a:t>
            </a:r>
            <a:endParaRPr lang="fr-FR" dirty="0"/>
          </a:p>
        </p:txBody>
      </p:sp>
      <p:sp>
        <p:nvSpPr>
          <p:cNvPr id="7" name="Espace réservé du numéro de diapositive 6">
            <a:extLst>
              <a:ext uri="{FF2B5EF4-FFF2-40B4-BE49-F238E27FC236}">
                <a16:creationId xmlns:a16="http://schemas.microsoft.com/office/drawing/2014/main" id="{1FA4DF90-1BF0-4688-B9C4-B7F565F0A1E6}"/>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2989943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410C64-7744-4A9F-BD45-A99CCAED700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4634862-5307-4E7D-90A7-2EBB9E78C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D8DC15E-7A70-40DE-ACAD-02A16A0C1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A2B0E66-F046-4F34-A416-B0D5247AE3EF}"/>
              </a:ext>
            </a:extLst>
          </p:cNvPr>
          <p:cNvSpPr>
            <a:spLocks noGrp="1"/>
          </p:cNvSpPr>
          <p:nvPr>
            <p:ph type="dt" sz="half" idx="10"/>
          </p:nvPr>
        </p:nvSpPr>
        <p:spPr/>
        <p:txBody>
          <a:bodyPr/>
          <a:lstStyle/>
          <a:p>
            <a:fld id="{6C780BF5-B040-41BE-8929-0F524A062D73}" type="datetime1">
              <a:rPr lang="fr-FR" smtClean="0"/>
              <a:pPr/>
              <a:t>02/10/2023</a:t>
            </a:fld>
            <a:endParaRPr lang="fr-FR" dirty="0"/>
          </a:p>
        </p:txBody>
      </p:sp>
      <p:sp>
        <p:nvSpPr>
          <p:cNvPr id="6" name="Espace réservé du pied de page 5">
            <a:extLst>
              <a:ext uri="{FF2B5EF4-FFF2-40B4-BE49-F238E27FC236}">
                <a16:creationId xmlns:a16="http://schemas.microsoft.com/office/drawing/2014/main" id="{F965DC7F-B8A7-4379-AFDC-A9EA4DD8F05D}"/>
              </a:ext>
            </a:extLst>
          </p:cNvPr>
          <p:cNvSpPr>
            <a:spLocks noGrp="1"/>
          </p:cNvSpPr>
          <p:nvPr>
            <p:ph type="ftr" sz="quarter" idx="11"/>
          </p:nvPr>
        </p:nvSpPr>
        <p:spPr/>
        <p:txBody>
          <a:bodyPr/>
          <a:lstStyle/>
          <a:p>
            <a:r>
              <a:rPr lang="fr-FR"/>
              <a:t>SOFMER - Bordeaux - 2019</a:t>
            </a:r>
            <a:endParaRPr lang="fr-FR" dirty="0"/>
          </a:p>
        </p:txBody>
      </p:sp>
      <p:sp>
        <p:nvSpPr>
          <p:cNvPr id="7" name="Espace réservé du numéro de diapositive 6">
            <a:extLst>
              <a:ext uri="{FF2B5EF4-FFF2-40B4-BE49-F238E27FC236}">
                <a16:creationId xmlns:a16="http://schemas.microsoft.com/office/drawing/2014/main" id="{9444AC14-0C32-4E6E-8FD4-30622895CA16}"/>
              </a:ext>
            </a:extLst>
          </p:cNvPr>
          <p:cNvSpPr>
            <a:spLocks noGrp="1"/>
          </p:cNvSpPr>
          <p:nvPr>
            <p:ph type="sldNum" sz="quarter" idx="12"/>
          </p:nvPr>
        </p:nvSpPr>
        <p:spPr/>
        <p:txBody>
          <a:body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96488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1C2BE70-EB83-45E8-923E-ECA8D90BB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5E498B2-A2FF-4B77-93A4-C1FB7B5B1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3AE271-4FA7-4371-AE8C-AF30C3CEE4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C78E99-FD8D-4838-8E9B-504FF013BF01}" type="datetime1">
              <a:rPr lang="fr-FR" smtClean="0"/>
              <a:pPr/>
              <a:t>02/10/2023</a:t>
            </a:fld>
            <a:endParaRPr lang="fr-FR" dirty="0"/>
          </a:p>
        </p:txBody>
      </p:sp>
      <p:sp>
        <p:nvSpPr>
          <p:cNvPr id="5" name="Espace réservé du pied de page 4">
            <a:extLst>
              <a:ext uri="{FF2B5EF4-FFF2-40B4-BE49-F238E27FC236}">
                <a16:creationId xmlns:a16="http://schemas.microsoft.com/office/drawing/2014/main" id="{63E2B932-D2CF-4880-AC9E-DF2503C6B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SOFMER - Bordeaux - 2019</a:t>
            </a:r>
            <a:endParaRPr lang="fr-FR" dirty="0"/>
          </a:p>
        </p:txBody>
      </p:sp>
      <p:sp>
        <p:nvSpPr>
          <p:cNvPr id="6" name="Espace réservé du numéro de diapositive 5">
            <a:extLst>
              <a:ext uri="{FF2B5EF4-FFF2-40B4-BE49-F238E27FC236}">
                <a16:creationId xmlns:a16="http://schemas.microsoft.com/office/drawing/2014/main" id="{DBE915D6-3AAC-45B6-9F57-74DAB96033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A80B8-0561-4ABF-8BA9-07778455C76A}" type="slidenum">
              <a:rPr lang="fr-FR" smtClean="0"/>
              <a:pPr/>
              <a:t>‹N°›</a:t>
            </a:fld>
            <a:endParaRPr lang="fr-FR" dirty="0"/>
          </a:p>
        </p:txBody>
      </p:sp>
    </p:spTree>
    <p:extLst>
      <p:ext uri="{BB962C8B-B14F-4D97-AF65-F5344CB8AC3E}">
        <p14:creationId xmlns:p14="http://schemas.microsoft.com/office/powerpoint/2010/main" val="4034053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1.xml"/><Relationship Id="rId7" Type="http://schemas.openxmlformats.org/officeDocument/2006/relationships/diagramData" Target="../diagrams/data1.xml"/><Relationship Id="rId12"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notesSlide" Target="../notesSlides/notesSlide2.xml"/><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diagramQuickStyle" Target="../diagrams/quickStyle2.xml"/><Relationship Id="rId12" Type="http://schemas.openxmlformats.org/officeDocument/2006/relationships/image" Target="../media/image14.jpe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2.xml"/><Relationship Id="rId11" Type="http://schemas.openxmlformats.org/officeDocument/2006/relationships/image" Target="../media/image13.png"/><Relationship Id="rId5" Type="http://schemas.openxmlformats.org/officeDocument/2006/relationships/diagramData" Target="../diagrams/data2.xml"/><Relationship Id="rId10" Type="http://schemas.openxmlformats.org/officeDocument/2006/relationships/image" Target="../media/image12.jpeg"/><Relationship Id="rId4" Type="http://schemas.openxmlformats.org/officeDocument/2006/relationships/notesSlide" Target="../notesSlides/notesSlide6.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jpg"/><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124405E-04CB-4B07-8A9E-F4802F1EA1F1}"/>
              </a:ext>
            </a:extLst>
          </p:cNvPr>
          <p:cNvSpPr>
            <a:spLocks noGrp="1"/>
          </p:cNvSpPr>
          <p:nvPr>
            <p:ph type="subTitle" idx="1"/>
          </p:nvPr>
        </p:nvSpPr>
        <p:spPr>
          <a:xfrm>
            <a:off x="252246" y="3939092"/>
            <a:ext cx="11687504" cy="1700213"/>
          </a:xfrm>
          <a:ln>
            <a:solidFill>
              <a:srgbClr val="7030A0"/>
            </a:solidFill>
          </a:ln>
        </p:spPr>
        <p:txBody>
          <a:bodyPr>
            <a:normAutofit fontScale="55000" lnSpcReduction="20000"/>
          </a:bodyPr>
          <a:lstStyle/>
          <a:p>
            <a:pPr algn="ctr"/>
            <a:r>
              <a:rPr lang="fr-FR" sz="2600" b="1" dirty="0">
                <a:solidFill>
                  <a:srgbClr val="0070C0"/>
                </a:solidFill>
              </a:rPr>
              <a:t/>
            </a:r>
            <a:br>
              <a:rPr lang="fr-FR" sz="2600" b="1" dirty="0">
                <a:solidFill>
                  <a:srgbClr val="0070C0"/>
                </a:solidFill>
              </a:rPr>
            </a:br>
            <a:r>
              <a:rPr lang="fr-FR" sz="4400" dirty="0">
                <a:solidFill>
                  <a:schemeClr val="accent1">
                    <a:lumMod val="75000"/>
                  </a:schemeClr>
                </a:solidFill>
                <a:latin typeface="+mj-lt"/>
              </a:rPr>
              <a:t>Impact sur le niveau d’activité physique</a:t>
            </a:r>
            <a:br>
              <a:rPr lang="fr-FR" sz="4400" dirty="0">
                <a:solidFill>
                  <a:schemeClr val="accent1">
                    <a:lumMod val="75000"/>
                  </a:schemeClr>
                </a:solidFill>
                <a:latin typeface="+mj-lt"/>
              </a:rPr>
            </a:br>
            <a:r>
              <a:rPr lang="fr-FR" sz="4400" dirty="0">
                <a:solidFill>
                  <a:schemeClr val="accent1">
                    <a:lumMod val="75000"/>
                  </a:schemeClr>
                </a:solidFill>
                <a:latin typeface="+mj-lt"/>
              </a:rPr>
              <a:t>des patients coronariens en phase 3 de rééducation cardiaque, </a:t>
            </a:r>
            <a:br>
              <a:rPr lang="fr-FR" sz="4400" dirty="0">
                <a:solidFill>
                  <a:schemeClr val="accent1">
                    <a:lumMod val="75000"/>
                  </a:schemeClr>
                </a:solidFill>
                <a:latin typeface="+mj-lt"/>
              </a:rPr>
            </a:br>
            <a:r>
              <a:rPr lang="fr-FR" sz="4400" dirty="0">
                <a:solidFill>
                  <a:schemeClr val="accent1">
                    <a:lumMod val="75000"/>
                  </a:schemeClr>
                </a:solidFill>
                <a:latin typeface="+mj-lt"/>
              </a:rPr>
              <a:t>d’un programme d’éducation thérapeutique </a:t>
            </a:r>
            <a:br>
              <a:rPr lang="fr-FR" sz="4400" dirty="0">
                <a:solidFill>
                  <a:schemeClr val="accent1">
                    <a:lumMod val="75000"/>
                  </a:schemeClr>
                </a:solidFill>
                <a:latin typeface="+mj-lt"/>
              </a:rPr>
            </a:br>
            <a:r>
              <a:rPr lang="fr-FR" sz="4400" dirty="0">
                <a:solidFill>
                  <a:schemeClr val="accent1">
                    <a:lumMod val="75000"/>
                  </a:schemeClr>
                </a:solidFill>
                <a:latin typeface="+mj-lt"/>
              </a:rPr>
              <a:t>impliquant un « patient partenaire » associé à un professionnel de santé : </a:t>
            </a:r>
            <a:br>
              <a:rPr lang="fr-FR" sz="4400" dirty="0">
                <a:solidFill>
                  <a:schemeClr val="accent1">
                    <a:lumMod val="75000"/>
                  </a:schemeClr>
                </a:solidFill>
                <a:latin typeface="+mj-lt"/>
              </a:rPr>
            </a:br>
            <a:r>
              <a:rPr lang="fr-FR" sz="4400" dirty="0">
                <a:solidFill>
                  <a:schemeClr val="accent1">
                    <a:lumMod val="75000"/>
                  </a:schemeClr>
                </a:solidFill>
                <a:latin typeface="+mj-lt"/>
              </a:rPr>
              <a:t>Étude randomisée contrôlée en ouvert </a:t>
            </a:r>
          </a:p>
          <a:p>
            <a:endParaRPr lang="fr-FR" b="1" dirty="0">
              <a:solidFill>
                <a:srgbClr val="0070C0"/>
              </a:solidFill>
            </a:endParaRPr>
          </a:p>
          <a:p>
            <a:endParaRPr lang="fr-FR" b="1" dirty="0">
              <a:solidFill>
                <a:srgbClr val="0070C0"/>
              </a:solidFill>
            </a:endParaRPr>
          </a:p>
        </p:txBody>
      </p:sp>
      <p:sp>
        <p:nvSpPr>
          <p:cNvPr id="4" name="Espace réservé du pied de page 3"/>
          <p:cNvSpPr>
            <a:spLocks noGrp="1"/>
          </p:cNvSpPr>
          <p:nvPr>
            <p:ph type="ftr" sz="quarter" idx="11"/>
          </p:nvPr>
        </p:nvSpPr>
        <p:spPr/>
        <p:txBody>
          <a:bodyPr/>
          <a:lstStyle/>
          <a:p>
            <a:r>
              <a:rPr lang="fr-FR" dirty="0"/>
              <a:t>SOFMER </a:t>
            </a:r>
            <a:r>
              <a:rPr lang="fr-FR" dirty="0" smtClean="0"/>
              <a:t>- </a:t>
            </a:r>
            <a:r>
              <a:rPr lang="fr-FR" dirty="0"/>
              <a:t>Le Havre - 2023</a:t>
            </a:r>
          </a:p>
        </p:txBody>
      </p:sp>
      <p:sp>
        <p:nvSpPr>
          <p:cNvPr id="2" name="Titre 1">
            <a:extLst>
              <a:ext uri="{FF2B5EF4-FFF2-40B4-BE49-F238E27FC236}">
                <a16:creationId xmlns:a16="http://schemas.microsoft.com/office/drawing/2014/main" id="{42D91982-289D-41EF-81D7-960CA0205AB2}"/>
              </a:ext>
            </a:extLst>
          </p:cNvPr>
          <p:cNvSpPr>
            <a:spLocks noGrp="1"/>
          </p:cNvSpPr>
          <p:nvPr>
            <p:ph type="ctrTitle"/>
          </p:nvPr>
        </p:nvSpPr>
        <p:spPr>
          <a:xfrm>
            <a:off x="247426" y="1722690"/>
            <a:ext cx="11693562" cy="2141099"/>
          </a:xfrm>
        </p:spPr>
        <p:txBody>
          <a:bodyPr>
            <a:normAutofit/>
          </a:bodyPr>
          <a:lstStyle/>
          <a:p>
            <a:r>
              <a:rPr lang="fr-FR" sz="3200" b="1" dirty="0" smtClean="0">
                <a:solidFill>
                  <a:srgbClr val="7030A0"/>
                </a:solidFill>
              </a:rPr>
              <a:t>Robin </a:t>
            </a:r>
            <a:r>
              <a:rPr lang="fr-FR" sz="3200" b="1" dirty="0">
                <a:solidFill>
                  <a:srgbClr val="7030A0"/>
                </a:solidFill>
              </a:rPr>
              <a:t>LACHAUX – Pr Arnaud DUPEYRON</a:t>
            </a:r>
            <a:r>
              <a:rPr lang="fr-FR" sz="2400" b="1" dirty="0">
                <a:solidFill>
                  <a:srgbClr val="7030A0"/>
                </a:solidFill>
              </a:rPr>
              <a:t/>
            </a:r>
            <a:br>
              <a:rPr lang="fr-FR" sz="2400" b="1" dirty="0">
                <a:solidFill>
                  <a:srgbClr val="7030A0"/>
                </a:solidFill>
              </a:rPr>
            </a:br>
            <a:r>
              <a:rPr lang="fr-FR" sz="2800" b="1" dirty="0">
                <a:solidFill>
                  <a:srgbClr val="7030A0"/>
                </a:solidFill>
              </a:rPr>
              <a:t>Lauréat 2023</a:t>
            </a:r>
            <a:br>
              <a:rPr lang="fr-FR" sz="2800" b="1" dirty="0">
                <a:solidFill>
                  <a:srgbClr val="7030A0"/>
                </a:solidFill>
              </a:rPr>
            </a:br>
            <a:r>
              <a:rPr lang="fr-FR" sz="2800" b="1" dirty="0">
                <a:solidFill>
                  <a:srgbClr val="7030A0"/>
                </a:solidFill>
              </a:rPr>
              <a:t>Bourse SOFMER Recherche en MPR</a:t>
            </a:r>
            <a:br>
              <a:rPr lang="fr-FR" sz="2800" b="1" dirty="0">
                <a:solidFill>
                  <a:srgbClr val="7030A0"/>
                </a:solidFill>
              </a:rPr>
            </a:br>
            <a:endParaRPr lang="fr-FR" sz="4000" b="1" dirty="0">
              <a:solidFill>
                <a:srgbClr val="7030A0"/>
              </a:solidFill>
            </a:endParaRPr>
          </a:p>
        </p:txBody>
      </p:sp>
      <p:pic>
        <p:nvPicPr>
          <p:cNvPr id="6" name="Imag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34007" y="6151418"/>
            <a:ext cx="1912478" cy="570056"/>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007" y="156967"/>
            <a:ext cx="10058400" cy="1697355"/>
          </a:xfrm>
          <a:prstGeom prst="rect">
            <a:avLst/>
          </a:prstGeom>
        </p:spPr>
      </p:pic>
      <p:pic>
        <p:nvPicPr>
          <p:cNvPr id="46" name="Audio 45">
            <a:extLst>
              <a:ext uri="{FF2B5EF4-FFF2-40B4-BE49-F238E27FC236}">
                <a16:creationId xmlns:a16="http://schemas.microsoft.com/office/drawing/2014/main" id="{76E17F90-8718-D03D-0BE1-8ACC5F3C7C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53071101"/>
      </p:ext>
    </p:extLst>
  </p:cSld>
  <p:clrMapOvr>
    <a:masterClrMapping/>
  </p:clrMapOvr>
  <mc:AlternateContent xmlns:mc="http://schemas.openxmlformats.org/markup-compatibility/2006" xmlns:p14="http://schemas.microsoft.com/office/powerpoint/2010/main">
    <mc:Choice Requires="p14">
      <p:transition spd="slow" p14:dur="2000" advTm="30901"/>
    </mc:Choice>
    <mc:Fallback xmlns="">
      <p:transition spd="slow" advTm="309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1AC62F50-D5E6-4939-97F0-B84BACB05A3D}"/>
              </a:ext>
            </a:extLst>
          </p:cNvPr>
          <p:cNvSpPr/>
          <p:nvPr/>
        </p:nvSpPr>
        <p:spPr>
          <a:xfrm>
            <a:off x="0" y="0"/>
            <a:ext cx="3045600" cy="422031"/>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3" name="Rectangle : coins arrondis 12">
            <a:extLst>
              <a:ext uri="{FF2B5EF4-FFF2-40B4-BE49-F238E27FC236}">
                <a16:creationId xmlns:a16="http://schemas.microsoft.com/office/drawing/2014/main" id="{1A2DDCE0-F82F-416B-8D13-7F3D411F8C65}"/>
              </a:ext>
            </a:extLst>
          </p:cNvPr>
          <p:cNvSpPr/>
          <p:nvPr/>
        </p:nvSpPr>
        <p:spPr>
          <a:xfrm>
            <a:off x="3045599" y="-2346"/>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4" name="Rectangle : coins arrondis 13">
            <a:extLst>
              <a:ext uri="{FF2B5EF4-FFF2-40B4-BE49-F238E27FC236}">
                <a16:creationId xmlns:a16="http://schemas.microsoft.com/office/drawing/2014/main" id="{181F272B-325E-426E-AC7D-E4A1F58C571B}"/>
              </a:ext>
            </a:extLst>
          </p:cNvPr>
          <p:cNvSpPr/>
          <p:nvPr/>
        </p:nvSpPr>
        <p:spPr>
          <a:xfrm>
            <a:off x="6096000" y="-1"/>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5" name="Rectangle : coins arrondis 14">
            <a:extLst>
              <a:ext uri="{FF2B5EF4-FFF2-40B4-BE49-F238E27FC236}">
                <a16:creationId xmlns:a16="http://schemas.microsoft.com/office/drawing/2014/main" id="{716EE933-0727-403C-86B8-2FDFC66DFA4E}"/>
              </a:ext>
            </a:extLst>
          </p:cNvPr>
          <p:cNvSpPr/>
          <p:nvPr/>
        </p:nvSpPr>
        <p:spPr>
          <a:xfrm>
            <a:off x="9146400" y="0"/>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6" name="ZoneTexte 15">
            <a:extLst>
              <a:ext uri="{FF2B5EF4-FFF2-40B4-BE49-F238E27FC236}">
                <a16:creationId xmlns:a16="http://schemas.microsoft.com/office/drawing/2014/main" id="{9BE9D8EC-A502-45D7-90B8-E5E9D76E5FE9}"/>
              </a:ext>
            </a:extLst>
          </p:cNvPr>
          <p:cNvSpPr txBox="1"/>
          <p:nvPr/>
        </p:nvSpPr>
        <p:spPr>
          <a:xfrm>
            <a:off x="0" y="9935"/>
            <a:ext cx="3040798" cy="400110"/>
          </a:xfrm>
          <a:prstGeom prst="rect">
            <a:avLst/>
          </a:prstGeom>
          <a:noFill/>
        </p:spPr>
        <p:txBody>
          <a:bodyPr wrap="square" lIns="0" rIns="0" rtlCol="0">
            <a:spAutoFit/>
          </a:bodyPr>
          <a:lstStyle/>
          <a:p>
            <a:pPr algn="ctr"/>
            <a:r>
              <a:rPr lang="fr-FR" sz="2000" b="1" dirty="0">
                <a:solidFill>
                  <a:schemeClr val="bg1"/>
                </a:solidFill>
              </a:rPr>
              <a:t>Introduction</a:t>
            </a:r>
          </a:p>
        </p:txBody>
      </p:sp>
      <p:sp>
        <p:nvSpPr>
          <p:cNvPr id="17" name="ZoneTexte 16">
            <a:extLst>
              <a:ext uri="{FF2B5EF4-FFF2-40B4-BE49-F238E27FC236}">
                <a16:creationId xmlns:a16="http://schemas.microsoft.com/office/drawing/2014/main" id="{11F35500-8A89-4AF8-9E08-F39935B9CA4B}"/>
              </a:ext>
            </a:extLst>
          </p:cNvPr>
          <p:cNvSpPr txBox="1"/>
          <p:nvPr/>
        </p:nvSpPr>
        <p:spPr>
          <a:xfrm>
            <a:off x="3040798" y="9932"/>
            <a:ext cx="3040798" cy="400110"/>
          </a:xfrm>
          <a:prstGeom prst="rect">
            <a:avLst/>
          </a:prstGeom>
          <a:noFill/>
        </p:spPr>
        <p:txBody>
          <a:bodyPr wrap="square" lIns="0" rIns="0" rtlCol="0">
            <a:spAutoFit/>
          </a:bodyPr>
          <a:lstStyle/>
          <a:p>
            <a:pPr algn="ctr"/>
            <a:r>
              <a:rPr lang="fr-FR" sz="2000" b="1" dirty="0">
                <a:solidFill>
                  <a:schemeClr val="bg1"/>
                </a:solidFill>
              </a:rPr>
              <a:t>Méthodes</a:t>
            </a:r>
          </a:p>
        </p:txBody>
      </p:sp>
      <p:sp>
        <p:nvSpPr>
          <p:cNvPr id="18" name="ZoneTexte 17">
            <a:extLst>
              <a:ext uri="{FF2B5EF4-FFF2-40B4-BE49-F238E27FC236}">
                <a16:creationId xmlns:a16="http://schemas.microsoft.com/office/drawing/2014/main" id="{B213FD01-6C53-42E3-A034-19DAA53294D5}"/>
              </a:ext>
            </a:extLst>
          </p:cNvPr>
          <p:cNvSpPr txBox="1"/>
          <p:nvPr/>
        </p:nvSpPr>
        <p:spPr>
          <a:xfrm>
            <a:off x="6057590" y="9934"/>
            <a:ext cx="3040798" cy="400110"/>
          </a:xfrm>
          <a:prstGeom prst="rect">
            <a:avLst/>
          </a:prstGeom>
          <a:noFill/>
        </p:spPr>
        <p:txBody>
          <a:bodyPr wrap="square" lIns="0" rIns="0" rtlCol="0">
            <a:spAutoFit/>
          </a:bodyPr>
          <a:lstStyle/>
          <a:p>
            <a:pPr algn="ctr"/>
            <a:r>
              <a:rPr lang="fr-FR" sz="2000" b="1" dirty="0">
                <a:solidFill>
                  <a:schemeClr val="bg1"/>
                </a:solidFill>
              </a:rPr>
              <a:t>Résultats</a:t>
            </a:r>
          </a:p>
        </p:txBody>
      </p:sp>
      <p:sp>
        <p:nvSpPr>
          <p:cNvPr id="19" name="ZoneTexte 18">
            <a:extLst>
              <a:ext uri="{FF2B5EF4-FFF2-40B4-BE49-F238E27FC236}">
                <a16:creationId xmlns:a16="http://schemas.microsoft.com/office/drawing/2014/main" id="{BDD4874B-8329-42CB-804B-2B50EB97C67A}"/>
              </a:ext>
            </a:extLst>
          </p:cNvPr>
          <p:cNvSpPr txBox="1"/>
          <p:nvPr/>
        </p:nvSpPr>
        <p:spPr>
          <a:xfrm>
            <a:off x="9151202" y="9932"/>
            <a:ext cx="3040798" cy="400110"/>
          </a:xfrm>
          <a:prstGeom prst="rect">
            <a:avLst/>
          </a:prstGeom>
          <a:noFill/>
        </p:spPr>
        <p:txBody>
          <a:bodyPr wrap="square" lIns="0" rIns="0" rtlCol="0">
            <a:spAutoFit/>
          </a:bodyPr>
          <a:lstStyle/>
          <a:p>
            <a:pPr algn="ctr"/>
            <a:r>
              <a:rPr lang="fr-FR" sz="2000" b="1" dirty="0">
                <a:solidFill>
                  <a:schemeClr val="bg1"/>
                </a:solidFill>
              </a:rPr>
              <a:t>Discussion</a:t>
            </a:r>
          </a:p>
        </p:txBody>
      </p:sp>
      <p:pic>
        <p:nvPicPr>
          <p:cNvPr id="21" name="Picture 2" descr="figure1">
            <a:extLst>
              <a:ext uri="{FF2B5EF4-FFF2-40B4-BE49-F238E27FC236}">
                <a16:creationId xmlns:a16="http://schemas.microsoft.com/office/drawing/2014/main" id="{2401FD28-33B3-2EF7-F973-DE0ABCCD3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021" y="2491838"/>
            <a:ext cx="3293373" cy="23890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390281D-2636-152C-DD94-77380CAD519E}"/>
              </a:ext>
            </a:extLst>
          </p:cNvPr>
          <p:cNvSpPr/>
          <p:nvPr/>
        </p:nvSpPr>
        <p:spPr>
          <a:xfrm>
            <a:off x="3771065" y="3211395"/>
            <a:ext cx="8420936" cy="646331"/>
          </a:xfrm>
          <a:prstGeom prst="rect">
            <a:avLst/>
          </a:prstGeom>
        </p:spPr>
        <p:txBody>
          <a:bodyPr wrap="square">
            <a:spAutoFit/>
          </a:bodyPr>
          <a:lstStyle/>
          <a:p>
            <a:pPr fontAlgn="base"/>
            <a:endParaRPr lang="fr-FR" dirty="0"/>
          </a:p>
          <a:p>
            <a:pPr fontAlgn="base"/>
            <a:endParaRPr lang="fr-FR" dirty="0"/>
          </a:p>
        </p:txBody>
      </p:sp>
      <p:sp>
        <p:nvSpPr>
          <p:cNvPr id="5" name="Rectangle 4">
            <a:extLst>
              <a:ext uri="{FF2B5EF4-FFF2-40B4-BE49-F238E27FC236}">
                <a16:creationId xmlns:a16="http://schemas.microsoft.com/office/drawing/2014/main" id="{2F5E327D-E174-4F4E-9602-D6758C63768B}"/>
              </a:ext>
            </a:extLst>
          </p:cNvPr>
          <p:cNvSpPr/>
          <p:nvPr/>
        </p:nvSpPr>
        <p:spPr>
          <a:xfrm>
            <a:off x="5671930" y="2953016"/>
            <a:ext cx="5976731" cy="1477328"/>
          </a:xfrm>
          <a:prstGeom prst="rect">
            <a:avLst/>
          </a:prstGeom>
        </p:spPr>
        <p:txBody>
          <a:bodyPr wrap="square">
            <a:spAutoFit/>
          </a:bodyPr>
          <a:lstStyle/>
          <a:p>
            <a:pPr fontAlgn="base"/>
            <a:endParaRPr lang="fr-FR" dirty="0"/>
          </a:p>
          <a:p>
            <a:pPr fontAlgn="base"/>
            <a:endParaRPr lang="fr-FR" dirty="0"/>
          </a:p>
          <a:p>
            <a:pPr fontAlgn="base"/>
            <a:endParaRPr lang="fr-FR" dirty="0"/>
          </a:p>
          <a:p>
            <a:pPr fontAlgn="base"/>
            <a:endParaRPr lang="fr-FR" dirty="0"/>
          </a:p>
          <a:p>
            <a:pPr fontAlgn="base"/>
            <a:endParaRPr lang="fr-FR" dirty="0"/>
          </a:p>
        </p:txBody>
      </p:sp>
      <p:pic>
        <p:nvPicPr>
          <p:cNvPr id="10" name="Image 9">
            <a:extLst>
              <a:ext uri="{FF2B5EF4-FFF2-40B4-BE49-F238E27FC236}">
                <a16:creationId xmlns:a16="http://schemas.microsoft.com/office/drawing/2014/main" id="{6CA938DF-FACA-8CB9-8866-778D718115AE}"/>
              </a:ext>
            </a:extLst>
          </p:cNvPr>
          <p:cNvPicPr>
            <a:picLocks noChangeAspect="1"/>
          </p:cNvPicPr>
          <p:nvPr/>
        </p:nvPicPr>
        <p:blipFill rotWithShape="1">
          <a:blip r:embed="rId6"/>
          <a:srcRect b="42421"/>
          <a:stretch/>
        </p:blipFill>
        <p:spPr>
          <a:xfrm>
            <a:off x="90978" y="4995742"/>
            <a:ext cx="3771063" cy="1663337"/>
          </a:xfrm>
          <a:prstGeom prst="rect">
            <a:avLst/>
          </a:prstGeom>
        </p:spPr>
      </p:pic>
      <p:sp>
        <p:nvSpPr>
          <p:cNvPr id="20" name="ZoneTexte 19">
            <a:extLst>
              <a:ext uri="{FF2B5EF4-FFF2-40B4-BE49-F238E27FC236}">
                <a16:creationId xmlns:a16="http://schemas.microsoft.com/office/drawing/2014/main" id="{B195F697-8FAB-0A52-B871-FDA43C1AE550}"/>
              </a:ext>
            </a:extLst>
          </p:cNvPr>
          <p:cNvSpPr txBox="1"/>
          <p:nvPr/>
        </p:nvSpPr>
        <p:spPr>
          <a:xfrm>
            <a:off x="4093809" y="3156812"/>
            <a:ext cx="8098191" cy="769441"/>
          </a:xfrm>
          <a:prstGeom prst="rect">
            <a:avLst/>
          </a:prstGeom>
          <a:noFill/>
        </p:spPr>
        <p:txBody>
          <a:bodyPr wrap="square">
            <a:spAutoFit/>
          </a:bodyPr>
          <a:lstStyle/>
          <a:p>
            <a:pPr marL="285750" indent="-285750">
              <a:buFont typeface="Arial" panose="020B0604020202020204" pitchFamily="34" charset="0"/>
              <a:buChar char="•"/>
            </a:pPr>
            <a:r>
              <a:rPr lang="fr-FR" b="1" dirty="0"/>
              <a:t>Rééducation</a:t>
            </a:r>
            <a:r>
              <a:rPr lang="fr-FR" dirty="0"/>
              <a:t> post-infarctus du myocarde : </a:t>
            </a:r>
            <a:r>
              <a:rPr lang="fr-FR" b="1" dirty="0"/>
              <a:t>impact majeur</a:t>
            </a:r>
            <a:r>
              <a:rPr lang="fr-FR" dirty="0"/>
              <a:t/>
            </a:r>
            <a:br>
              <a:rPr lang="fr-FR" dirty="0"/>
            </a:br>
            <a:endParaRPr lang="fr-FR" sz="800" dirty="0"/>
          </a:p>
          <a:p>
            <a:r>
              <a:rPr lang="fr-FR" dirty="0"/>
              <a:t>	↘ 26 % mortalité - ↘ 18 % ré hospitalisation</a:t>
            </a:r>
          </a:p>
        </p:txBody>
      </p:sp>
      <p:sp>
        <p:nvSpPr>
          <p:cNvPr id="3" name="ZoneTexte 2">
            <a:extLst>
              <a:ext uri="{FF2B5EF4-FFF2-40B4-BE49-F238E27FC236}">
                <a16:creationId xmlns:a16="http://schemas.microsoft.com/office/drawing/2014/main" id="{0D5381A9-CBCD-BD52-CBCE-EA4942755F95}"/>
              </a:ext>
            </a:extLst>
          </p:cNvPr>
          <p:cNvSpPr txBox="1"/>
          <p:nvPr/>
        </p:nvSpPr>
        <p:spPr>
          <a:xfrm>
            <a:off x="8483447" y="5734153"/>
            <a:ext cx="3436883" cy="307777"/>
          </a:xfrm>
          <a:prstGeom prst="rect">
            <a:avLst/>
          </a:prstGeom>
          <a:noFill/>
        </p:spPr>
        <p:txBody>
          <a:bodyPr wrap="square" rtlCol="0">
            <a:spAutoFit/>
          </a:bodyPr>
          <a:lstStyle/>
          <a:p>
            <a:r>
              <a:rPr lang="fr-FR" sz="1400" i="1" dirty="0"/>
              <a:t>Stewart et al., Am Coll of </a:t>
            </a:r>
            <a:r>
              <a:rPr lang="fr-FR" sz="1400" i="1" dirty="0" err="1"/>
              <a:t>Cardiology</a:t>
            </a:r>
            <a:r>
              <a:rPr lang="fr-FR" sz="1400" i="1" dirty="0"/>
              <a:t> 2017</a:t>
            </a:r>
          </a:p>
        </p:txBody>
      </p:sp>
      <p:sp>
        <p:nvSpPr>
          <p:cNvPr id="22" name="ZoneTexte 21">
            <a:extLst>
              <a:ext uri="{FF2B5EF4-FFF2-40B4-BE49-F238E27FC236}">
                <a16:creationId xmlns:a16="http://schemas.microsoft.com/office/drawing/2014/main" id="{1593AAC5-C7A0-459A-F247-1B6E749A883B}"/>
              </a:ext>
            </a:extLst>
          </p:cNvPr>
          <p:cNvSpPr txBox="1"/>
          <p:nvPr/>
        </p:nvSpPr>
        <p:spPr>
          <a:xfrm>
            <a:off x="4093808" y="5364821"/>
            <a:ext cx="8098191" cy="369332"/>
          </a:xfrm>
          <a:prstGeom prst="rect">
            <a:avLst/>
          </a:prstGeom>
          <a:noFill/>
        </p:spPr>
        <p:txBody>
          <a:bodyPr wrap="square">
            <a:spAutoFit/>
          </a:bodyPr>
          <a:lstStyle/>
          <a:p>
            <a:pPr marL="285750" indent="-285750">
              <a:buFont typeface="Arial" panose="020B0604020202020204" pitchFamily="34" charset="0"/>
              <a:buChar char="•"/>
            </a:pPr>
            <a:r>
              <a:rPr lang="fr-FR" b="1" dirty="0"/>
              <a:t>Maintien de l’activité physique </a:t>
            </a:r>
            <a:r>
              <a:rPr lang="fr-FR" dirty="0"/>
              <a:t>à long terme : essentiel</a:t>
            </a:r>
          </a:p>
        </p:txBody>
      </p:sp>
      <p:sp>
        <p:nvSpPr>
          <p:cNvPr id="23" name="ZoneTexte 22">
            <a:extLst>
              <a:ext uri="{FF2B5EF4-FFF2-40B4-BE49-F238E27FC236}">
                <a16:creationId xmlns:a16="http://schemas.microsoft.com/office/drawing/2014/main" id="{74FB6248-992D-100E-2AB2-2CA709BA2769}"/>
              </a:ext>
            </a:extLst>
          </p:cNvPr>
          <p:cNvSpPr txBox="1"/>
          <p:nvPr/>
        </p:nvSpPr>
        <p:spPr>
          <a:xfrm>
            <a:off x="8483446" y="3932008"/>
            <a:ext cx="3436883" cy="307777"/>
          </a:xfrm>
          <a:prstGeom prst="rect">
            <a:avLst/>
          </a:prstGeom>
          <a:noFill/>
        </p:spPr>
        <p:txBody>
          <a:bodyPr wrap="square" rtlCol="0">
            <a:spAutoFit/>
          </a:bodyPr>
          <a:lstStyle/>
          <a:p>
            <a:r>
              <a:rPr lang="fr-FR" sz="1400" i="1" dirty="0"/>
              <a:t>Société Française Cardiologie 2018</a:t>
            </a:r>
          </a:p>
        </p:txBody>
      </p:sp>
      <p:graphicFrame>
        <p:nvGraphicFramePr>
          <p:cNvPr id="2" name="Diagramme 1">
            <a:extLst>
              <a:ext uri="{FF2B5EF4-FFF2-40B4-BE49-F238E27FC236}">
                <a16:creationId xmlns:a16="http://schemas.microsoft.com/office/drawing/2014/main" id="{9AE71945-6379-2854-A7D5-38FD8E14FA41}"/>
              </a:ext>
            </a:extLst>
          </p:cNvPr>
          <p:cNvGraphicFramePr/>
          <p:nvPr/>
        </p:nvGraphicFramePr>
        <p:xfrm>
          <a:off x="503583" y="715471"/>
          <a:ext cx="11145078"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Espace réservé du numéro de diapositive 5">
            <a:extLst>
              <a:ext uri="{FF2B5EF4-FFF2-40B4-BE49-F238E27FC236}">
                <a16:creationId xmlns:a16="http://schemas.microsoft.com/office/drawing/2014/main" id="{D0EF45CD-4E6D-01ED-A4BC-5DF84FCC7942}"/>
              </a:ext>
            </a:extLst>
          </p:cNvPr>
          <p:cNvSpPr>
            <a:spLocks noGrp="1"/>
          </p:cNvSpPr>
          <p:nvPr>
            <p:ph type="sldNum" sz="quarter" idx="12"/>
          </p:nvPr>
        </p:nvSpPr>
        <p:spPr/>
        <p:txBody>
          <a:bodyPr/>
          <a:lstStyle/>
          <a:p>
            <a:fld id="{614DEFB1-BEA5-5849-A18B-968F19CAA35E}" type="slidenum">
              <a:rPr lang="fr-FR" smtClean="0"/>
              <a:t>2</a:t>
            </a:fld>
            <a:endParaRPr lang="fr-FR"/>
          </a:p>
        </p:txBody>
      </p:sp>
      <p:pic>
        <p:nvPicPr>
          <p:cNvPr id="52" name="Audio 51">
            <a:extLst>
              <a:ext uri="{FF2B5EF4-FFF2-40B4-BE49-F238E27FC236}">
                <a16:creationId xmlns:a16="http://schemas.microsoft.com/office/drawing/2014/main" id="{98C4D88A-2052-5CA9-C9FE-71DAC15179B8}"/>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25679924"/>
      </p:ext>
    </p:extLst>
  </p:cSld>
  <p:clrMapOvr>
    <a:masterClrMapping/>
  </p:clrMapOvr>
  <mc:AlternateContent xmlns:mc="http://schemas.openxmlformats.org/markup-compatibility/2006" xmlns:p14="http://schemas.microsoft.com/office/powerpoint/2010/main">
    <mc:Choice Requires="p14">
      <p:transition spd="slow" p14:dur="2000" advTm="30730"/>
    </mc:Choice>
    <mc:Fallback xmlns="">
      <p:transition spd="slow" advTm="30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1AC62F50-D5E6-4939-97F0-B84BACB05A3D}"/>
              </a:ext>
            </a:extLst>
          </p:cNvPr>
          <p:cNvSpPr/>
          <p:nvPr/>
        </p:nvSpPr>
        <p:spPr>
          <a:xfrm>
            <a:off x="0" y="0"/>
            <a:ext cx="3045600" cy="422031"/>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3" name="Rectangle : coins arrondis 12">
            <a:extLst>
              <a:ext uri="{FF2B5EF4-FFF2-40B4-BE49-F238E27FC236}">
                <a16:creationId xmlns:a16="http://schemas.microsoft.com/office/drawing/2014/main" id="{1A2DDCE0-F82F-416B-8D13-7F3D411F8C65}"/>
              </a:ext>
            </a:extLst>
          </p:cNvPr>
          <p:cNvSpPr/>
          <p:nvPr/>
        </p:nvSpPr>
        <p:spPr>
          <a:xfrm>
            <a:off x="3045599" y="-2346"/>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4" name="Rectangle : coins arrondis 13">
            <a:extLst>
              <a:ext uri="{FF2B5EF4-FFF2-40B4-BE49-F238E27FC236}">
                <a16:creationId xmlns:a16="http://schemas.microsoft.com/office/drawing/2014/main" id="{181F272B-325E-426E-AC7D-E4A1F58C571B}"/>
              </a:ext>
            </a:extLst>
          </p:cNvPr>
          <p:cNvSpPr/>
          <p:nvPr/>
        </p:nvSpPr>
        <p:spPr>
          <a:xfrm>
            <a:off x="6096000" y="-1"/>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5" name="Rectangle : coins arrondis 14">
            <a:extLst>
              <a:ext uri="{FF2B5EF4-FFF2-40B4-BE49-F238E27FC236}">
                <a16:creationId xmlns:a16="http://schemas.microsoft.com/office/drawing/2014/main" id="{716EE933-0727-403C-86B8-2FDFC66DFA4E}"/>
              </a:ext>
            </a:extLst>
          </p:cNvPr>
          <p:cNvSpPr/>
          <p:nvPr/>
        </p:nvSpPr>
        <p:spPr>
          <a:xfrm>
            <a:off x="9146400" y="0"/>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6" name="ZoneTexte 15">
            <a:extLst>
              <a:ext uri="{FF2B5EF4-FFF2-40B4-BE49-F238E27FC236}">
                <a16:creationId xmlns:a16="http://schemas.microsoft.com/office/drawing/2014/main" id="{9BE9D8EC-A502-45D7-90B8-E5E9D76E5FE9}"/>
              </a:ext>
            </a:extLst>
          </p:cNvPr>
          <p:cNvSpPr txBox="1"/>
          <p:nvPr/>
        </p:nvSpPr>
        <p:spPr>
          <a:xfrm>
            <a:off x="0" y="9935"/>
            <a:ext cx="3040798" cy="400110"/>
          </a:xfrm>
          <a:prstGeom prst="rect">
            <a:avLst/>
          </a:prstGeom>
          <a:noFill/>
        </p:spPr>
        <p:txBody>
          <a:bodyPr wrap="square" lIns="0" rIns="0" rtlCol="0">
            <a:spAutoFit/>
          </a:bodyPr>
          <a:lstStyle/>
          <a:p>
            <a:pPr algn="ctr"/>
            <a:r>
              <a:rPr lang="fr-FR" sz="2000" b="1" dirty="0">
                <a:solidFill>
                  <a:schemeClr val="bg1"/>
                </a:solidFill>
              </a:rPr>
              <a:t>Introduction</a:t>
            </a:r>
          </a:p>
        </p:txBody>
      </p:sp>
      <p:sp>
        <p:nvSpPr>
          <p:cNvPr id="17" name="ZoneTexte 16">
            <a:extLst>
              <a:ext uri="{FF2B5EF4-FFF2-40B4-BE49-F238E27FC236}">
                <a16:creationId xmlns:a16="http://schemas.microsoft.com/office/drawing/2014/main" id="{11F35500-8A89-4AF8-9E08-F39935B9CA4B}"/>
              </a:ext>
            </a:extLst>
          </p:cNvPr>
          <p:cNvSpPr txBox="1"/>
          <p:nvPr/>
        </p:nvSpPr>
        <p:spPr>
          <a:xfrm>
            <a:off x="3040798" y="9932"/>
            <a:ext cx="3040798" cy="400110"/>
          </a:xfrm>
          <a:prstGeom prst="rect">
            <a:avLst/>
          </a:prstGeom>
          <a:noFill/>
        </p:spPr>
        <p:txBody>
          <a:bodyPr wrap="square" lIns="0" rIns="0" rtlCol="0">
            <a:spAutoFit/>
          </a:bodyPr>
          <a:lstStyle/>
          <a:p>
            <a:pPr algn="ctr"/>
            <a:r>
              <a:rPr lang="fr-FR" sz="2000" b="1" dirty="0">
                <a:solidFill>
                  <a:schemeClr val="bg1"/>
                </a:solidFill>
              </a:rPr>
              <a:t>Méthodes</a:t>
            </a:r>
          </a:p>
        </p:txBody>
      </p:sp>
      <p:sp>
        <p:nvSpPr>
          <p:cNvPr id="18" name="ZoneTexte 17">
            <a:extLst>
              <a:ext uri="{FF2B5EF4-FFF2-40B4-BE49-F238E27FC236}">
                <a16:creationId xmlns:a16="http://schemas.microsoft.com/office/drawing/2014/main" id="{B213FD01-6C53-42E3-A034-19DAA53294D5}"/>
              </a:ext>
            </a:extLst>
          </p:cNvPr>
          <p:cNvSpPr txBox="1"/>
          <p:nvPr/>
        </p:nvSpPr>
        <p:spPr>
          <a:xfrm>
            <a:off x="6057590" y="9934"/>
            <a:ext cx="3040798" cy="400110"/>
          </a:xfrm>
          <a:prstGeom prst="rect">
            <a:avLst/>
          </a:prstGeom>
          <a:noFill/>
        </p:spPr>
        <p:txBody>
          <a:bodyPr wrap="square" lIns="0" rIns="0" rtlCol="0">
            <a:spAutoFit/>
          </a:bodyPr>
          <a:lstStyle/>
          <a:p>
            <a:pPr algn="ctr"/>
            <a:r>
              <a:rPr lang="fr-FR" sz="2000" b="1" dirty="0">
                <a:solidFill>
                  <a:schemeClr val="bg1"/>
                </a:solidFill>
              </a:rPr>
              <a:t>Résultats</a:t>
            </a:r>
          </a:p>
        </p:txBody>
      </p:sp>
      <p:sp>
        <p:nvSpPr>
          <p:cNvPr id="19" name="ZoneTexte 18">
            <a:extLst>
              <a:ext uri="{FF2B5EF4-FFF2-40B4-BE49-F238E27FC236}">
                <a16:creationId xmlns:a16="http://schemas.microsoft.com/office/drawing/2014/main" id="{BDD4874B-8329-42CB-804B-2B50EB97C67A}"/>
              </a:ext>
            </a:extLst>
          </p:cNvPr>
          <p:cNvSpPr txBox="1"/>
          <p:nvPr/>
        </p:nvSpPr>
        <p:spPr>
          <a:xfrm>
            <a:off x="9151202" y="9932"/>
            <a:ext cx="3040798" cy="400110"/>
          </a:xfrm>
          <a:prstGeom prst="rect">
            <a:avLst/>
          </a:prstGeom>
          <a:noFill/>
        </p:spPr>
        <p:txBody>
          <a:bodyPr wrap="square" lIns="0" rIns="0" rtlCol="0">
            <a:spAutoFit/>
          </a:bodyPr>
          <a:lstStyle/>
          <a:p>
            <a:pPr algn="ctr"/>
            <a:r>
              <a:rPr lang="fr-FR" sz="2000" b="1" dirty="0">
                <a:solidFill>
                  <a:schemeClr val="bg1"/>
                </a:solidFill>
              </a:rPr>
              <a:t>Discussion</a:t>
            </a:r>
          </a:p>
        </p:txBody>
      </p:sp>
      <p:sp>
        <p:nvSpPr>
          <p:cNvPr id="5" name="ZoneTexte 4">
            <a:extLst>
              <a:ext uri="{FF2B5EF4-FFF2-40B4-BE49-F238E27FC236}">
                <a16:creationId xmlns:a16="http://schemas.microsoft.com/office/drawing/2014/main" id="{42889244-A6C1-BCAD-0672-BC4635E1F260}"/>
              </a:ext>
            </a:extLst>
          </p:cNvPr>
          <p:cNvSpPr txBox="1"/>
          <p:nvPr/>
        </p:nvSpPr>
        <p:spPr>
          <a:xfrm>
            <a:off x="2489006" y="5111745"/>
            <a:ext cx="9151201" cy="538609"/>
          </a:xfrm>
          <a:prstGeom prst="rect">
            <a:avLst/>
          </a:prstGeom>
          <a:noFill/>
        </p:spPr>
        <p:txBody>
          <a:bodyPr wrap="square" rtlCol="0">
            <a:spAutoFit/>
          </a:bodyPr>
          <a:lstStyle/>
          <a:p>
            <a:pPr fontAlgn="base"/>
            <a:endParaRPr lang="fr-FR" sz="1100" dirty="0">
              <a:solidFill>
                <a:srgbClr val="FF0000"/>
              </a:solidFill>
            </a:endParaRPr>
          </a:p>
          <a:p>
            <a:endParaRPr lang="fr-FR" dirty="0"/>
          </a:p>
        </p:txBody>
      </p:sp>
      <p:sp>
        <p:nvSpPr>
          <p:cNvPr id="20" name="ZoneTexte 19">
            <a:extLst>
              <a:ext uri="{FF2B5EF4-FFF2-40B4-BE49-F238E27FC236}">
                <a16:creationId xmlns:a16="http://schemas.microsoft.com/office/drawing/2014/main" id="{E3345590-00D3-2433-0EDD-A471BE36530D}"/>
              </a:ext>
            </a:extLst>
          </p:cNvPr>
          <p:cNvSpPr txBox="1"/>
          <p:nvPr/>
        </p:nvSpPr>
        <p:spPr>
          <a:xfrm>
            <a:off x="1193540" y="1397832"/>
            <a:ext cx="8701336" cy="923330"/>
          </a:xfrm>
          <a:prstGeom prst="rect">
            <a:avLst/>
          </a:prstGeom>
          <a:noFill/>
        </p:spPr>
        <p:txBody>
          <a:bodyPr wrap="square">
            <a:spAutoFit/>
          </a:bodyPr>
          <a:lstStyle/>
          <a:p>
            <a:pPr marL="285750" indent="-285750">
              <a:buFont typeface="Arial" panose="020B0604020202020204" pitchFamily="34" charset="0"/>
              <a:buChar char="•"/>
            </a:pPr>
            <a:r>
              <a:rPr lang="fr-FR" dirty="0"/>
              <a:t>A 6 mois de l’infarctus : </a:t>
            </a:r>
          </a:p>
          <a:p>
            <a:endParaRPr lang="fr-FR" dirty="0"/>
          </a:p>
          <a:p>
            <a:r>
              <a:rPr lang="fr-FR" dirty="0"/>
              <a:t>	</a:t>
            </a:r>
            <a:r>
              <a:rPr lang="fr-FR" b="1" dirty="0"/>
              <a:t>seulement 20 – 40 % </a:t>
            </a:r>
            <a:r>
              <a:rPr lang="fr-FR" dirty="0"/>
              <a:t>restent actifs (150 min d’intensité modérée / semaine)</a:t>
            </a:r>
          </a:p>
        </p:txBody>
      </p:sp>
      <p:sp>
        <p:nvSpPr>
          <p:cNvPr id="21" name="ZoneTexte 20">
            <a:extLst>
              <a:ext uri="{FF2B5EF4-FFF2-40B4-BE49-F238E27FC236}">
                <a16:creationId xmlns:a16="http://schemas.microsoft.com/office/drawing/2014/main" id="{02B94FA0-5735-4D57-8591-D9547DC840F7}"/>
              </a:ext>
            </a:extLst>
          </p:cNvPr>
          <p:cNvSpPr txBox="1"/>
          <p:nvPr/>
        </p:nvSpPr>
        <p:spPr>
          <a:xfrm>
            <a:off x="1193540" y="3962361"/>
            <a:ext cx="8701336" cy="1477328"/>
          </a:xfrm>
          <a:prstGeom prst="rect">
            <a:avLst/>
          </a:prstGeom>
          <a:noFill/>
        </p:spPr>
        <p:txBody>
          <a:bodyPr wrap="square">
            <a:spAutoFit/>
          </a:bodyPr>
          <a:lstStyle/>
          <a:p>
            <a:pPr marL="285750" indent="-285750">
              <a:buFont typeface="Arial" panose="020B0604020202020204" pitchFamily="34" charset="0"/>
              <a:buChar char="•"/>
            </a:pPr>
            <a:r>
              <a:rPr lang="fr-FR" b="1" dirty="0"/>
              <a:t>Barrières à l’activité physique </a:t>
            </a:r>
            <a:r>
              <a:rPr lang="fr-FR" dirty="0"/>
              <a:t>: </a:t>
            </a:r>
          </a:p>
          <a:p>
            <a:endParaRPr lang="fr-FR" sz="600" dirty="0"/>
          </a:p>
          <a:p>
            <a:r>
              <a:rPr lang="fr-FR" dirty="0"/>
              <a:t>	- absence de suivi personnalisé </a:t>
            </a:r>
            <a:br>
              <a:rPr lang="fr-FR" dirty="0"/>
            </a:br>
            <a:endParaRPr lang="fr-FR" sz="600" dirty="0"/>
          </a:p>
          <a:p>
            <a:r>
              <a:rPr lang="fr-FR" dirty="0"/>
              <a:t>	- manque de réassurance</a:t>
            </a:r>
            <a:br>
              <a:rPr lang="fr-FR" dirty="0"/>
            </a:br>
            <a:endParaRPr lang="fr-FR" sz="600" dirty="0"/>
          </a:p>
          <a:p>
            <a:r>
              <a:rPr lang="fr-FR" dirty="0"/>
              <a:t>	- pas de partage d’expérience avec d’autres patients</a:t>
            </a:r>
          </a:p>
        </p:txBody>
      </p:sp>
      <p:sp>
        <p:nvSpPr>
          <p:cNvPr id="22" name="ZoneTexte 21">
            <a:extLst>
              <a:ext uri="{FF2B5EF4-FFF2-40B4-BE49-F238E27FC236}">
                <a16:creationId xmlns:a16="http://schemas.microsoft.com/office/drawing/2014/main" id="{7D344F29-66BB-E9D9-4578-427550F385E0}"/>
              </a:ext>
            </a:extLst>
          </p:cNvPr>
          <p:cNvSpPr txBox="1"/>
          <p:nvPr/>
        </p:nvSpPr>
        <p:spPr>
          <a:xfrm>
            <a:off x="7784225" y="2248794"/>
            <a:ext cx="3018787" cy="307777"/>
          </a:xfrm>
          <a:prstGeom prst="rect">
            <a:avLst/>
          </a:prstGeom>
          <a:noFill/>
        </p:spPr>
        <p:txBody>
          <a:bodyPr wrap="square">
            <a:spAutoFit/>
          </a:bodyPr>
          <a:lstStyle/>
          <a:p>
            <a:pPr fontAlgn="base"/>
            <a:r>
              <a:rPr lang="en-US" sz="1400" i="1" dirty="0" err="1"/>
              <a:t>Guiraud</a:t>
            </a:r>
            <a:r>
              <a:rPr lang="en-US" sz="1400" i="1" dirty="0"/>
              <a:t> et al., Arch of PMR 2012</a:t>
            </a:r>
            <a:endParaRPr lang="fr-FR" sz="1400" i="1" u="sng" dirty="0"/>
          </a:p>
        </p:txBody>
      </p:sp>
      <p:sp>
        <p:nvSpPr>
          <p:cNvPr id="23" name="ZoneTexte 22">
            <a:extLst>
              <a:ext uri="{FF2B5EF4-FFF2-40B4-BE49-F238E27FC236}">
                <a16:creationId xmlns:a16="http://schemas.microsoft.com/office/drawing/2014/main" id="{7D344F29-66BB-E9D9-4578-427550F385E0}"/>
              </a:ext>
            </a:extLst>
          </p:cNvPr>
          <p:cNvSpPr txBox="1"/>
          <p:nvPr/>
        </p:nvSpPr>
        <p:spPr>
          <a:xfrm>
            <a:off x="6323460" y="5496465"/>
            <a:ext cx="3018787" cy="307777"/>
          </a:xfrm>
          <a:prstGeom prst="rect">
            <a:avLst/>
          </a:prstGeom>
          <a:noFill/>
        </p:spPr>
        <p:txBody>
          <a:bodyPr wrap="square">
            <a:spAutoFit/>
          </a:bodyPr>
          <a:lstStyle/>
          <a:p>
            <a:pPr fontAlgn="base"/>
            <a:r>
              <a:rPr lang="en-US" sz="1400" i="1" dirty="0"/>
              <a:t>Gregory et al., Fam Practice 2006 </a:t>
            </a:r>
            <a:endParaRPr lang="fr-FR" sz="1400" i="1" u="sng" dirty="0"/>
          </a:p>
        </p:txBody>
      </p:sp>
      <p:pic>
        <p:nvPicPr>
          <p:cNvPr id="3" name="Image 2">
            <a:extLst>
              <a:ext uri="{FF2B5EF4-FFF2-40B4-BE49-F238E27FC236}">
                <a16:creationId xmlns:a16="http://schemas.microsoft.com/office/drawing/2014/main" id="{2C615B64-28FB-CEED-6D73-DA03D804E8B2}"/>
              </a:ext>
            </a:extLst>
          </p:cNvPr>
          <p:cNvPicPr>
            <a:picLocks noChangeAspect="1"/>
          </p:cNvPicPr>
          <p:nvPr/>
        </p:nvPicPr>
        <p:blipFill>
          <a:blip r:embed="rId5"/>
          <a:stretch>
            <a:fillRect/>
          </a:stretch>
        </p:blipFill>
        <p:spPr>
          <a:xfrm>
            <a:off x="8056181" y="2934382"/>
            <a:ext cx="3375792" cy="2562083"/>
          </a:xfrm>
          <a:prstGeom prst="rect">
            <a:avLst/>
          </a:prstGeom>
        </p:spPr>
      </p:pic>
      <p:sp>
        <p:nvSpPr>
          <p:cNvPr id="2" name="Espace réservé du numéro de diapositive 1">
            <a:extLst>
              <a:ext uri="{FF2B5EF4-FFF2-40B4-BE49-F238E27FC236}">
                <a16:creationId xmlns:a16="http://schemas.microsoft.com/office/drawing/2014/main" id="{2B309B9F-E016-0F77-60D4-063C69E570C3}"/>
              </a:ext>
            </a:extLst>
          </p:cNvPr>
          <p:cNvSpPr>
            <a:spLocks noGrp="1"/>
          </p:cNvSpPr>
          <p:nvPr>
            <p:ph type="sldNum" sz="quarter" idx="12"/>
          </p:nvPr>
        </p:nvSpPr>
        <p:spPr/>
        <p:txBody>
          <a:bodyPr/>
          <a:lstStyle/>
          <a:p>
            <a:fld id="{614DEFB1-BEA5-5849-A18B-968F19CAA35E}" type="slidenum">
              <a:rPr lang="fr-FR" smtClean="0"/>
              <a:t>3</a:t>
            </a:fld>
            <a:endParaRPr lang="fr-FR"/>
          </a:p>
        </p:txBody>
      </p:sp>
      <p:pic>
        <p:nvPicPr>
          <p:cNvPr id="35" name="Audio 34">
            <a:extLst>
              <a:ext uri="{FF2B5EF4-FFF2-40B4-BE49-F238E27FC236}">
                <a16:creationId xmlns:a16="http://schemas.microsoft.com/office/drawing/2014/main" id="{1BF74326-397B-F29F-4127-F6942F2DF9D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690704339"/>
      </p:ext>
    </p:extLst>
  </p:cSld>
  <p:clrMapOvr>
    <a:masterClrMapping/>
  </p:clrMapOvr>
  <mc:AlternateContent xmlns:mc="http://schemas.openxmlformats.org/markup-compatibility/2006" xmlns:p14="http://schemas.microsoft.com/office/powerpoint/2010/main">
    <mc:Choice Requires="p14">
      <p:transition spd="slow" p14:dur="2000" advTm="28736"/>
    </mc:Choice>
    <mc:Fallback xmlns="">
      <p:transition spd="slow" advTm="28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1AC62F50-D5E6-4939-97F0-B84BACB05A3D}"/>
              </a:ext>
            </a:extLst>
          </p:cNvPr>
          <p:cNvSpPr/>
          <p:nvPr/>
        </p:nvSpPr>
        <p:spPr>
          <a:xfrm>
            <a:off x="0" y="0"/>
            <a:ext cx="3045600" cy="422031"/>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3" name="Rectangle : coins arrondis 12">
            <a:extLst>
              <a:ext uri="{FF2B5EF4-FFF2-40B4-BE49-F238E27FC236}">
                <a16:creationId xmlns:a16="http://schemas.microsoft.com/office/drawing/2014/main" id="{1A2DDCE0-F82F-416B-8D13-7F3D411F8C65}"/>
              </a:ext>
            </a:extLst>
          </p:cNvPr>
          <p:cNvSpPr/>
          <p:nvPr/>
        </p:nvSpPr>
        <p:spPr>
          <a:xfrm>
            <a:off x="3045599" y="-2346"/>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4" name="Rectangle : coins arrondis 13">
            <a:extLst>
              <a:ext uri="{FF2B5EF4-FFF2-40B4-BE49-F238E27FC236}">
                <a16:creationId xmlns:a16="http://schemas.microsoft.com/office/drawing/2014/main" id="{181F272B-325E-426E-AC7D-E4A1F58C571B}"/>
              </a:ext>
            </a:extLst>
          </p:cNvPr>
          <p:cNvSpPr/>
          <p:nvPr/>
        </p:nvSpPr>
        <p:spPr>
          <a:xfrm>
            <a:off x="6096000" y="-1"/>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5" name="Rectangle : coins arrondis 14">
            <a:extLst>
              <a:ext uri="{FF2B5EF4-FFF2-40B4-BE49-F238E27FC236}">
                <a16:creationId xmlns:a16="http://schemas.microsoft.com/office/drawing/2014/main" id="{716EE933-0727-403C-86B8-2FDFC66DFA4E}"/>
              </a:ext>
            </a:extLst>
          </p:cNvPr>
          <p:cNvSpPr/>
          <p:nvPr/>
        </p:nvSpPr>
        <p:spPr>
          <a:xfrm>
            <a:off x="9146400" y="0"/>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6" name="ZoneTexte 15">
            <a:extLst>
              <a:ext uri="{FF2B5EF4-FFF2-40B4-BE49-F238E27FC236}">
                <a16:creationId xmlns:a16="http://schemas.microsoft.com/office/drawing/2014/main" id="{9BE9D8EC-A502-45D7-90B8-E5E9D76E5FE9}"/>
              </a:ext>
            </a:extLst>
          </p:cNvPr>
          <p:cNvSpPr txBox="1"/>
          <p:nvPr/>
        </p:nvSpPr>
        <p:spPr>
          <a:xfrm>
            <a:off x="0" y="9935"/>
            <a:ext cx="3040798" cy="400110"/>
          </a:xfrm>
          <a:prstGeom prst="rect">
            <a:avLst/>
          </a:prstGeom>
          <a:noFill/>
        </p:spPr>
        <p:txBody>
          <a:bodyPr wrap="square" lIns="0" rIns="0" rtlCol="0">
            <a:spAutoFit/>
          </a:bodyPr>
          <a:lstStyle/>
          <a:p>
            <a:pPr algn="ctr"/>
            <a:r>
              <a:rPr lang="fr-FR" sz="2000" b="1" dirty="0">
                <a:solidFill>
                  <a:schemeClr val="bg1"/>
                </a:solidFill>
              </a:rPr>
              <a:t>Introduction</a:t>
            </a:r>
          </a:p>
        </p:txBody>
      </p:sp>
      <p:sp>
        <p:nvSpPr>
          <p:cNvPr id="17" name="ZoneTexte 16">
            <a:extLst>
              <a:ext uri="{FF2B5EF4-FFF2-40B4-BE49-F238E27FC236}">
                <a16:creationId xmlns:a16="http://schemas.microsoft.com/office/drawing/2014/main" id="{11F35500-8A89-4AF8-9E08-F39935B9CA4B}"/>
              </a:ext>
            </a:extLst>
          </p:cNvPr>
          <p:cNvSpPr txBox="1"/>
          <p:nvPr/>
        </p:nvSpPr>
        <p:spPr>
          <a:xfrm>
            <a:off x="3040798" y="9932"/>
            <a:ext cx="3040798" cy="400110"/>
          </a:xfrm>
          <a:prstGeom prst="rect">
            <a:avLst/>
          </a:prstGeom>
          <a:noFill/>
        </p:spPr>
        <p:txBody>
          <a:bodyPr wrap="square" lIns="0" rIns="0" rtlCol="0">
            <a:spAutoFit/>
          </a:bodyPr>
          <a:lstStyle/>
          <a:p>
            <a:pPr algn="ctr"/>
            <a:r>
              <a:rPr lang="fr-FR" sz="2000" b="1" dirty="0">
                <a:solidFill>
                  <a:schemeClr val="bg1"/>
                </a:solidFill>
              </a:rPr>
              <a:t>Méthodes</a:t>
            </a:r>
          </a:p>
        </p:txBody>
      </p:sp>
      <p:sp>
        <p:nvSpPr>
          <p:cNvPr id="18" name="ZoneTexte 17">
            <a:extLst>
              <a:ext uri="{FF2B5EF4-FFF2-40B4-BE49-F238E27FC236}">
                <a16:creationId xmlns:a16="http://schemas.microsoft.com/office/drawing/2014/main" id="{B213FD01-6C53-42E3-A034-19DAA53294D5}"/>
              </a:ext>
            </a:extLst>
          </p:cNvPr>
          <p:cNvSpPr txBox="1"/>
          <p:nvPr/>
        </p:nvSpPr>
        <p:spPr>
          <a:xfrm>
            <a:off x="6057590" y="9934"/>
            <a:ext cx="3040798" cy="400110"/>
          </a:xfrm>
          <a:prstGeom prst="rect">
            <a:avLst/>
          </a:prstGeom>
          <a:noFill/>
        </p:spPr>
        <p:txBody>
          <a:bodyPr wrap="square" lIns="0" rIns="0" rtlCol="0">
            <a:spAutoFit/>
          </a:bodyPr>
          <a:lstStyle/>
          <a:p>
            <a:pPr algn="ctr"/>
            <a:r>
              <a:rPr lang="fr-FR" sz="2000" b="1" dirty="0">
                <a:solidFill>
                  <a:schemeClr val="bg1"/>
                </a:solidFill>
              </a:rPr>
              <a:t>Résultats</a:t>
            </a:r>
          </a:p>
        </p:txBody>
      </p:sp>
      <p:sp>
        <p:nvSpPr>
          <p:cNvPr id="19" name="ZoneTexte 18">
            <a:extLst>
              <a:ext uri="{FF2B5EF4-FFF2-40B4-BE49-F238E27FC236}">
                <a16:creationId xmlns:a16="http://schemas.microsoft.com/office/drawing/2014/main" id="{BDD4874B-8329-42CB-804B-2B50EB97C67A}"/>
              </a:ext>
            </a:extLst>
          </p:cNvPr>
          <p:cNvSpPr txBox="1"/>
          <p:nvPr/>
        </p:nvSpPr>
        <p:spPr>
          <a:xfrm>
            <a:off x="9151202" y="9932"/>
            <a:ext cx="3040798" cy="400110"/>
          </a:xfrm>
          <a:prstGeom prst="rect">
            <a:avLst/>
          </a:prstGeom>
          <a:noFill/>
        </p:spPr>
        <p:txBody>
          <a:bodyPr wrap="square" lIns="0" rIns="0" rtlCol="0">
            <a:spAutoFit/>
          </a:bodyPr>
          <a:lstStyle/>
          <a:p>
            <a:pPr algn="ctr"/>
            <a:r>
              <a:rPr lang="fr-FR" sz="2000" b="1" dirty="0">
                <a:solidFill>
                  <a:schemeClr val="bg1"/>
                </a:solidFill>
              </a:rPr>
              <a:t>Discussion</a:t>
            </a:r>
          </a:p>
        </p:txBody>
      </p:sp>
      <p:sp>
        <p:nvSpPr>
          <p:cNvPr id="5" name="ZoneTexte 4">
            <a:extLst>
              <a:ext uri="{FF2B5EF4-FFF2-40B4-BE49-F238E27FC236}">
                <a16:creationId xmlns:a16="http://schemas.microsoft.com/office/drawing/2014/main" id="{42889244-A6C1-BCAD-0672-BC4635E1F260}"/>
              </a:ext>
            </a:extLst>
          </p:cNvPr>
          <p:cNvSpPr txBox="1"/>
          <p:nvPr/>
        </p:nvSpPr>
        <p:spPr>
          <a:xfrm>
            <a:off x="3040798" y="5616249"/>
            <a:ext cx="9151201" cy="538609"/>
          </a:xfrm>
          <a:prstGeom prst="rect">
            <a:avLst/>
          </a:prstGeom>
          <a:noFill/>
        </p:spPr>
        <p:txBody>
          <a:bodyPr wrap="square" rtlCol="0">
            <a:spAutoFit/>
          </a:bodyPr>
          <a:lstStyle/>
          <a:p>
            <a:pPr fontAlgn="base"/>
            <a:endParaRPr lang="fr-FR" sz="1100" dirty="0">
              <a:solidFill>
                <a:srgbClr val="FF0000"/>
              </a:solidFill>
            </a:endParaRPr>
          </a:p>
          <a:p>
            <a:endParaRPr lang="fr-FR" dirty="0"/>
          </a:p>
        </p:txBody>
      </p:sp>
      <p:sp>
        <p:nvSpPr>
          <p:cNvPr id="2" name="ZoneTexte 1">
            <a:extLst>
              <a:ext uri="{FF2B5EF4-FFF2-40B4-BE49-F238E27FC236}">
                <a16:creationId xmlns:a16="http://schemas.microsoft.com/office/drawing/2014/main" id="{79AFC46C-2C87-D5AE-D0C8-9A2C84FE47E1}"/>
              </a:ext>
            </a:extLst>
          </p:cNvPr>
          <p:cNvSpPr txBox="1"/>
          <p:nvPr/>
        </p:nvSpPr>
        <p:spPr>
          <a:xfrm>
            <a:off x="-2551" y="3132773"/>
            <a:ext cx="12120281" cy="2862322"/>
          </a:xfrm>
          <a:prstGeom prst="rect">
            <a:avLst/>
          </a:prstGeom>
          <a:noFill/>
        </p:spPr>
        <p:txBody>
          <a:bodyPr wrap="square" rtlCol="0">
            <a:spAutoFit/>
          </a:bodyPr>
          <a:lstStyle/>
          <a:p>
            <a:pPr marL="285750" indent="-285750">
              <a:buFont typeface="Arial" panose="020B0604020202020204" pitchFamily="34" charset="0"/>
              <a:buChar char="•"/>
            </a:pPr>
            <a:r>
              <a:rPr lang="fr-FR" dirty="0"/>
              <a:t>Interventions testées en phase 3 : </a:t>
            </a:r>
          </a:p>
          <a:p>
            <a:r>
              <a:rPr lang="fr-FR" dirty="0"/>
              <a:t>	</a:t>
            </a:r>
            <a:br>
              <a:rPr lang="fr-FR" dirty="0"/>
            </a:br>
            <a:r>
              <a:rPr lang="fr-FR" dirty="0"/>
              <a:t>	livrets, applications, programmes d’activités, entretiens motivationnels pilotés par des professionnels de santé </a:t>
            </a:r>
          </a:p>
          <a:p>
            <a:endParaRPr lang="fr-FR" dirty="0"/>
          </a:p>
          <a:p>
            <a:endParaRPr lang="fr-FR" dirty="0"/>
          </a:p>
          <a:p>
            <a:pPr marL="1657350" lvl="3" indent="-285750">
              <a:buFont typeface="Courier New" panose="02070309020205020404" pitchFamily="49" charset="0"/>
              <a:buChar char="o"/>
            </a:pPr>
            <a:r>
              <a:rPr lang="fr-FR" dirty="0"/>
              <a:t>Effet potentiel sur le niveau d’activité physique rapporté – mais </a:t>
            </a:r>
            <a:r>
              <a:rPr lang="fr-FR" b="1" dirty="0"/>
              <a:t>biais d’évaluation </a:t>
            </a:r>
            <a:r>
              <a:rPr lang="fr-FR" dirty="0"/>
              <a:t>importants</a:t>
            </a:r>
          </a:p>
          <a:p>
            <a:endParaRPr lang="fr-FR" dirty="0"/>
          </a:p>
          <a:p>
            <a:endParaRPr lang="fr-FR" dirty="0"/>
          </a:p>
          <a:p>
            <a:endParaRPr lang="fr-FR" dirty="0"/>
          </a:p>
          <a:p>
            <a:pPr marL="1657350" lvl="3" indent="-285750">
              <a:buFont typeface="Courier New" panose="02070309020205020404" pitchFamily="49" charset="0"/>
              <a:buChar char="o"/>
            </a:pPr>
            <a:r>
              <a:rPr lang="fr-FR" dirty="0"/>
              <a:t>Mesures </a:t>
            </a:r>
            <a:r>
              <a:rPr lang="fr-FR" b="1" dirty="0"/>
              <a:t>objectives</a:t>
            </a:r>
            <a:r>
              <a:rPr lang="fr-FR" dirty="0"/>
              <a:t> (</a:t>
            </a:r>
            <a:r>
              <a:rPr lang="fr-FR" dirty="0" err="1"/>
              <a:t>accélérométrie</a:t>
            </a:r>
            <a:r>
              <a:rPr lang="fr-FR" dirty="0"/>
              <a:t>) : </a:t>
            </a:r>
            <a:r>
              <a:rPr lang="fr-FR" b="1" dirty="0"/>
              <a:t>pas d’efficacité </a:t>
            </a:r>
            <a:r>
              <a:rPr lang="fr-FR" dirty="0"/>
              <a:t>à long-terme (6 mois)</a:t>
            </a:r>
          </a:p>
        </p:txBody>
      </p:sp>
      <p:sp>
        <p:nvSpPr>
          <p:cNvPr id="3" name="Rectangle 2"/>
          <p:cNvSpPr/>
          <p:nvPr/>
        </p:nvSpPr>
        <p:spPr>
          <a:xfrm>
            <a:off x="8128281" y="6131105"/>
            <a:ext cx="3889717" cy="307777"/>
          </a:xfrm>
          <a:prstGeom prst="rect">
            <a:avLst/>
          </a:prstGeom>
        </p:spPr>
        <p:txBody>
          <a:bodyPr wrap="square">
            <a:spAutoFit/>
          </a:bodyPr>
          <a:lstStyle/>
          <a:p>
            <a:pPr fontAlgn="base"/>
            <a:r>
              <a:rPr lang="en-US" sz="1400" i="1" dirty="0"/>
              <a:t>Graham et al. Rehab Process and Outcomes 2020</a:t>
            </a:r>
          </a:p>
        </p:txBody>
      </p:sp>
      <p:pic>
        <p:nvPicPr>
          <p:cNvPr id="1026" name="Picture 2" descr="9 bienfaits prouvés de l'activité physique | Eufic">
            <a:extLst>
              <a:ext uri="{FF2B5EF4-FFF2-40B4-BE49-F238E27FC236}">
                <a16:creationId xmlns:a16="http://schemas.microsoft.com/office/drawing/2014/main" id="{65BAC879-E509-B3FD-CE1B-B05D4812D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177" y="482276"/>
            <a:ext cx="2000443" cy="2145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e application dédiée au sport pendant le confinement | Sport Stratégies">
            <a:extLst>
              <a:ext uri="{FF2B5EF4-FFF2-40B4-BE49-F238E27FC236}">
                <a16:creationId xmlns:a16="http://schemas.microsoft.com/office/drawing/2014/main" id="{00013DC5-02F9-6D85-8FBE-7E38C262214D}"/>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906575" y="573006"/>
            <a:ext cx="3653801" cy="20552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 programme d'activité physique adaptée (APA) pour patients FPI - Apefpi">
            <a:extLst>
              <a:ext uri="{FF2B5EF4-FFF2-40B4-BE49-F238E27FC236}">
                <a16:creationId xmlns:a16="http://schemas.microsoft.com/office/drawing/2014/main" id="{6533D7AF-267C-42C4-7D97-7400FCD99A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6331" y="573006"/>
            <a:ext cx="4848104" cy="2067247"/>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264B831F-C7E0-F928-DFC5-77448308704C}"/>
              </a:ext>
            </a:extLst>
          </p:cNvPr>
          <p:cNvSpPr>
            <a:spLocks noGrp="1"/>
          </p:cNvSpPr>
          <p:nvPr>
            <p:ph type="sldNum" sz="quarter" idx="12"/>
          </p:nvPr>
        </p:nvSpPr>
        <p:spPr/>
        <p:txBody>
          <a:bodyPr/>
          <a:lstStyle/>
          <a:p>
            <a:fld id="{614DEFB1-BEA5-5849-A18B-968F19CAA35E}" type="slidenum">
              <a:rPr lang="fr-FR" smtClean="0"/>
              <a:t>4</a:t>
            </a:fld>
            <a:endParaRPr lang="fr-FR"/>
          </a:p>
        </p:txBody>
      </p:sp>
      <p:pic>
        <p:nvPicPr>
          <p:cNvPr id="36" name="Audio 35">
            <a:extLst>
              <a:ext uri="{FF2B5EF4-FFF2-40B4-BE49-F238E27FC236}">
                <a16:creationId xmlns:a16="http://schemas.microsoft.com/office/drawing/2014/main" id="{636E7C91-D758-2263-F845-FEEFC0A7224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251260378"/>
      </p:ext>
    </p:extLst>
  </p:cSld>
  <p:clrMapOvr>
    <a:masterClrMapping/>
  </p:clrMapOvr>
  <mc:AlternateContent xmlns:mc="http://schemas.openxmlformats.org/markup-compatibility/2006" xmlns:p14="http://schemas.microsoft.com/office/powerpoint/2010/main">
    <mc:Choice Requires="p14">
      <p:transition spd="slow" p14:dur="2000" advTm="26421"/>
    </mc:Choice>
    <mc:Fallback xmlns="">
      <p:transition spd="slow" advTm="26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 coins arrondis 11">
            <a:extLst>
              <a:ext uri="{FF2B5EF4-FFF2-40B4-BE49-F238E27FC236}">
                <a16:creationId xmlns:a16="http://schemas.microsoft.com/office/drawing/2014/main" id="{1AC62F50-D5E6-4939-97F0-B84BACB05A3D}"/>
              </a:ext>
            </a:extLst>
          </p:cNvPr>
          <p:cNvSpPr/>
          <p:nvPr/>
        </p:nvSpPr>
        <p:spPr>
          <a:xfrm>
            <a:off x="0" y="0"/>
            <a:ext cx="3045600" cy="422031"/>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3" name="Rectangle : coins arrondis 12">
            <a:extLst>
              <a:ext uri="{FF2B5EF4-FFF2-40B4-BE49-F238E27FC236}">
                <a16:creationId xmlns:a16="http://schemas.microsoft.com/office/drawing/2014/main" id="{1A2DDCE0-F82F-416B-8D13-7F3D411F8C65}"/>
              </a:ext>
            </a:extLst>
          </p:cNvPr>
          <p:cNvSpPr/>
          <p:nvPr/>
        </p:nvSpPr>
        <p:spPr>
          <a:xfrm>
            <a:off x="3045599" y="-2346"/>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4" name="Rectangle : coins arrondis 13">
            <a:extLst>
              <a:ext uri="{FF2B5EF4-FFF2-40B4-BE49-F238E27FC236}">
                <a16:creationId xmlns:a16="http://schemas.microsoft.com/office/drawing/2014/main" id="{181F272B-325E-426E-AC7D-E4A1F58C571B}"/>
              </a:ext>
            </a:extLst>
          </p:cNvPr>
          <p:cNvSpPr/>
          <p:nvPr/>
        </p:nvSpPr>
        <p:spPr>
          <a:xfrm>
            <a:off x="6096000" y="-1"/>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5" name="Rectangle : coins arrondis 14">
            <a:extLst>
              <a:ext uri="{FF2B5EF4-FFF2-40B4-BE49-F238E27FC236}">
                <a16:creationId xmlns:a16="http://schemas.microsoft.com/office/drawing/2014/main" id="{716EE933-0727-403C-86B8-2FDFC66DFA4E}"/>
              </a:ext>
            </a:extLst>
          </p:cNvPr>
          <p:cNvSpPr/>
          <p:nvPr/>
        </p:nvSpPr>
        <p:spPr>
          <a:xfrm>
            <a:off x="9146400" y="0"/>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6" name="ZoneTexte 15">
            <a:extLst>
              <a:ext uri="{FF2B5EF4-FFF2-40B4-BE49-F238E27FC236}">
                <a16:creationId xmlns:a16="http://schemas.microsoft.com/office/drawing/2014/main" id="{9BE9D8EC-A502-45D7-90B8-E5E9D76E5FE9}"/>
              </a:ext>
            </a:extLst>
          </p:cNvPr>
          <p:cNvSpPr txBox="1"/>
          <p:nvPr/>
        </p:nvSpPr>
        <p:spPr>
          <a:xfrm>
            <a:off x="0" y="9935"/>
            <a:ext cx="3040798" cy="400110"/>
          </a:xfrm>
          <a:prstGeom prst="rect">
            <a:avLst/>
          </a:prstGeom>
          <a:noFill/>
        </p:spPr>
        <p:txBody>
          <a:bodyPr wrap="square" lIns="0" rIns="0" rtlCol="0">
            <a:spAutoFit/>
          </a:bodyPr>
          <a:lstStyle/>
          <a:p>
            <a:pPr algn="ctr"/>
            <a:r>
              <a:rPr lang="fr-FR" sz="2000" b="1" dirty="0">
                <a:solidFill>
                  <a:schemeClr val="bg1"/>
                </a:solidFill>
              </a:rPr>
              <a:t>Introduction</a:t>
            </a:r>
          </a:p>
        </p:txBody>
      </p:sp>
      <p:sp>
        <p:nvSpPr>
          <p:cNvPr id="17" name="ZoneTexte 16">
            <a:extLst>
              <a:ext uri="{FF2B5EF4-FFF2-40B4-BE49-F238E27FC236}">
                <a16:creationId xmlns:a16="http://schemas.microsoft.com/office/drawing/2014/main" id="{11F35500-8A89-4AF8-9E08-F39935B9CA4B}"/>
              </a:ext>
            </a:extLst>
          </p:cNvPr>
          <p:cNvSpPr txBox="1"/>
          <p:nvPr/>
        </p:nvSpPr>
        <p:spPr>
          <a:xfrm>
            <a:off x="3040798" y="9932"/>
            <a:ext cx="3040798" cy="400110"/>
          </a:xfrm>
          <a:prstGeom prst="rect">
            <a:avLst/>
          </a:prstGeom>
          <a:noFill/>
        </p:spPr>
        <p:txBody>
          <a:bodyPr wrap="square" lIns="0" rIns="0" rtlCol="0">
            <a:spAutoFit/>
          </a:bodyPr>
          <a:lstStyle/>
          <a:p>
            <a:pPr algn="ctr"/>
            <a:r>
              <a:rPr lang="fr-FR" sz="2000" b="1" dirty="0">
                <a:solidFill>
                  <a:schemeClr val="bg1"/>
                </a:solidFill>
              </a:rPr>
              <a:t>Méthodes</a:t>
            </a:r>
          </a:p>
        </p:txBody>
      </p:sp>
      <p:sp>
        <p:nvSpPr>
          <p:cNvPr id="18" name="ZoneTexte 17">
            <a:extLst>
              <a:ext uri="{FF2B5EF4-FFF2-40B4-BE49-F238E27FC236}">
                <a16:creationId xmlns:a16="http://schemas.microsoft.com/office/drawing/2014/main" id="{B213FD01-6C53-42E3-A034-19DAA53294D5}"/>
              </a:ext>
            </a:extLst>
          </p:cNvPr>
          <p:cNvSpPr txBox="1"/>
          <p:nvPr/>
        </p:nvSpPr>
        <p:spPr>
          <a:xfrm>
            <a:off x="6057590" y="9934"/>
            <a:ext cx="3040798" cy="400110"/>
          </a:xfrm>
          <a:prstGeom prst="rect">
            <a:avLst/>
          </a:prstGeom>
          <a:noFill/>
        </p:spPr>
        <p:txBody>
          <a:bodyPr wrap="square" lIns="0" rIns="0" rtlCol="0">
            <a:spAutoFit/>
          </a:bodyPr>
          <a:lstStyle/>
          <a:p>
            <a:pPr algn="ctr"/>
            <a:r>
              <a:rPr lang="fr-FR" sz="2000" b="1" dirty="0">
                <a:solidFill>
                  <a:schemeClr val="bg1"/>
                </a:solidFill>
              </a:rPr>
              <a:t>Résultats</a:t>
            </a:r>
          </a:p>
        </p:txBody>
      </p:sp>
      <p:sp>
        <p:nvSpPr>
          <p:cNvPr id="19" name="ZoneTexte 18">
            <a:extLst>
              <a:ext uri="{FF2B5EF4-FFF2-40B4-BE49-F238E27FC236}">
                <a16:creationId xmlns:a16="http://schemas.microsoft.com/office/drawing/2014/main" id="{BDD4874B-8329-42CB-804B-2B50EB97C67A}"/>
              </a:ext>
            </a:extLst>
          </p:cNvPr>
          <p:cNvSpPr txBox="1"/>
          <p:nvPr/>
        </p:nvSpPr>
        <p:spPr>
          <a:xfrm>
            <a:off x="9151202" y="9932"/>
            <a:ext cx="3040798" cy="400110"/>
          </a:xfrm>
          <a:prstGeom prst="rect">
            <a:avLst/>
          </a:prstGeom>
          <a:noFill/>
        </p:spPr>
        <p:txBody>
          <a:bodyPr wrap="square" lIns="0" rIns="0" rtlCol="0">
            <a:spAutoFit/>
          </a:bodyPr>
          <a:lstStyle/>
          <a:p>
            <a:pPr algn="ctr"/>
            <a:r>
              <a:rPr lang="fr-FR" sz="2000" b="1" dirty="0">
                <a:solidFill>
                  <a:schemeClr val="bg1"/>
                </a:solidFill>
              </a:rPr>
              <a:t>Discussion</a:t>
            </a:r>
          </a:p>
        </p:txBody>
      </p:sp>
      <p:pic>
        <p:nvPicPr>
          <p:cNvPr id="10" name="Espace réservé du contenu 4">
            <a:extLst>
              <a:ext uri="{FF2B5EF4-FFF2-40B4-BE49-F238E27FC236}">
                <a16:creationId xmlns:a16="http://schemas.microsoft.com/office/drawing/2014/main" id="{EFE4FD0B-06F0-1EEE-D8FC-A5BBB5C71A07}"/>
              </a:ext>
            </a:extLst>
          </p:cNvPr>
          <p:cNvPicPr>
            <a:picLocks noChangeAspect="1"/>
          </p:cNvPicPr>
          <p:nvPr/>
        </p:nvPicPr>
        <p:blipFill>
          <a:blip r:embed="rId5"/>
          <a:stretch>
            <a:fillRect/>
          </a:stretch>
        </p:blipFill>
        <p:spPr>
          <a:xfrm>
            <a:off x="7804483" y="1796230"/>
            <a:ext cx="3835660" cy="2298131"/>
          </a:xfrm>
          <a:prstGeom prst="rect">
            <a:avLst/>
          </a:prstGeom>
        </p:spPr>
      </p:pic>
      <p:sp>
        <p:nvSpPr>
          <p:cNvPr id="2" name="ZoneTexte 1">
            <a:extLst>
              <a:ext uri="{FF2B5EF4-FFF2-40B4-BE49-F238E27FC236}">
                <a16:creationId xmlns:a16="http://schemas.microsoft.com/office/drawing/2014/main" id="{DC44FF92-DADE-A5E5-CAC1-31DE24B3A82E}"/>
              </a:ext>
            </a:extLst>
          </p:cNvPr>
          <p:cNvSpPr txBox="1"/>
          <p:nvPr/>
        </p:nvSpPr>
        <p:spPr>
          <a:xfrm>
            <a:off x="268037" y="1129059"/>
            <a:ext cx="6894508" cy="2031325"/>
          </a:xfrm>
          <a:prstGeom prst="rect">
            <a:avLst/>
          </a:prstGeom>
          <a:noFill/>
        </p:spPr>
        <p:txBody>
          <a:bodyPr wrap="square" rtlCol="0">
            <a:spAutoFit/>
          </a:bodyPr>
          <a:lstStyle/>
          <a:p>
            <a:pPr marL="285750" indent="-285750">
              <a:buFont typeface="Arial" panose="020B0604020202020204" pitchFamily="34" charset="0"/>
              <a:buChar char="•"/>
            </a:pPr>
            <a:r>
              <a:rPr lang="fr-FR" dirty="0"/>
              <a:t>Comment arriver à</a:t>
            </a:r>
            <a:r>
              <a:rPr lang="fr-FR" b="1" dirty="0"/>
              <a:t> changer les comportements </a:t>
            </a:r>
            <a:r>
              <a:rPr lang="fr-FR" dirty="0"/>
              <a:t>?</a:t>
            </a:r>
          </a:p>
          <a:p>
            <a:endParaRPr lang="fr-FR" dirty="0"/>
          </a:p>
          <a:p>
            <a:r>
              <a:rPr lang="fr-FR" dirty="0"/>
              <a:t>	Approche centrée sur le patient</a:t>
            </a:r>
          </a:p>
          <a:p>
            <a:r>
              <a:rPr lang="fr-FR" dirty="0"/>
              <a:t>	</a:t>
            </a:r>
          </a:p>
          <a:p>
            <a:r>
              <a:rPr lang="fr-FR" dirty="0"/>
              <a:t>	Approche </a:t>
            </a:r>
            <a:r>
              <a:rPr lang="fr-FR" dirty="0" err="1"/>
              <a:t>cognitivo</a:t>
            </a:r>
            <a:r>
              <a:rPr lang="fr-FR" dirty="0"/>
              <a:t>-comportementale</a:t>
            </a:r>
          </a:p>
          <a:p>
            <a:endParaRPr lang="fr-FR" dirty="0"/>
          </a:p>
          <a:p>
            <a:endParaRPr lang="fr-FR" dirty="0"/>
          </a:p>
        </p:txBody>
      </p:sp>
      <p:sp>
        <p:nvSpPr>
          <p:cNvPr id="20" name="Rectangle 19"/>
          <p:cNvSpPr/>
          <p:nvPr/>
        </p:nvSpPr>
        <p:spPr>
          <a:xfrm>
            <a:off x="2616338" y="2637519"/>
            <a:ext cx="3889717" cy="307777"/>
          </a:xfrm>
          <a:prstGeom prst="rect">
            <a:avLst/>
          </a:prstGeom>
        </p:spPr>
        <p:txBody>
          <a:bodyPr wrap="square">
            <a:spAutoFit/>
          </a:bodyPr>
          <a:lstStyle/>
          <a:p>
            <a:pPr fontAlgn="base"/>
            <a:r>
              <a:rPr lang="en-US" sz="1400" i="1" dirty="0"/>
              <a:t>Graham et al. Rehab Process and Outcomes 2020</a:t>
            </a:r>
          </a:p>
        </p:txBody>
      </p:sp>
      <p:sp>
        <p:nvSpPr>
          <p:cNvPr id="3" name="Rectangle 2"/>
          <p:cNvSpPr/>
          <p:nvPr/>
        </p:nvSpPr>
        <p:spPr>
          <a:xfrm>
            <a:off x="7416089" y="1129059"/>
            <a:ext cx="4844737" cy="646331"/>
          </a:xfrm>
          <a:prstGeom prst="rect">
            <a:avLst/>
          </a:prstGeom>
        </p:spPr>
        <p:txBody>
          <a:bodyPr wrap="square">
            <a:spAutoFit/>
          </a:bodyPr>
          <a:lstStyle/>
          <a:p>
            <a:pPr marL="285750" indent="-285750">
              <a:buFont typeface="Arial" panose="020B0604020202020204" pitchFamily="34" charset="0"/>
              <a:buChar char="•"/>
            </a:pPr>
            <a:r>
              <a:rPr lang="fr-FR" dirty="0"/>
              <a:t>Intérêt d’associer un </a:t>
            </a:r>
            <a:r>
              <a:rPr lang="fr-FR" b="1" dirty="0"/>
              <a:t>patient partenaire </a:t>
            </a:r>
          </a:p>
          <a:p>
            <a:r>
              <a:rPr lang="fr-FR" dirty="0"/>
              <a:t>dans un programme d’éducation thérapeutique</a:t>
            </a:r>
          </a:p>
        </p:txBody>
      </p:sp>
      <p:sp>
        <p:nvSpPr>
          <p:cNvPr id="21" name="Rectangle 20">
            <a:extLst>
              <a:ext uri="{FF2B5EF4-FFF2-40B4-BE49-F238E27FC236}">
                <a16:creationId xmlns:a16="http://schemas.microsoft.com/office/drawing/2014/main" id="{80599CCD-E2F2-34CC-C316-657F0BC740D3}"/>
              </a:ext>
            </a:extLst>
          </p:cNvPr>
          <p:cNvSpPr/>
          <p:nvPr/>
        </p:nvSpPr>
        <p:spPr>
          <a:xfrm>
            <a:off x="3122084" y="4910729"/>
            <a:ext cx="6202017" cy="1785104"/>
          </a:xfrm>
          <a:prstGeom prst="rect">
            <a:avLst/>
          </a:prstGeom>
          <a:ln w="57150">
            <a:solidFill>
              <a:schemeClr val="tx1"/>
            </a:solidFill>
          </a:ln>
        </p:spPr>
        <p:txBody>
          <a:bodyPr wrap="square">
            <a:spAutoFit/>
          </a:bodyPr>
          <a:lstStyle/>
          <a:p>
            <a:pPr algn="ctr">
              <a:spcBef>
                <a:spcPts val="1200"/>
              </a:spcBef>
              <a:spcAft>
                <a:spcPts val="1200"/>
              </a:spcAft>
            </a:pPr>
            <a:r>
              <a:rPr lang="fr-FR" b="1" dirty="0">
                <a:latin typeface="Arial" panose="020B0604020202020204" pitchFamily="34" charset="0"/>
                <a:ea typeface="Arial" panose="020B0604020202020204" pitchFamily="34" charset="0"/>
              </a:rPr>
              <a:t>Patient partenaire </a:t>
            </a:r>
            <a:r>
              <a:rPr lang="fr-FR" dirty="0">
                <a:latin typeface="Arial" panose="020B0604020202020204" pitchFamily="34" charset="0"/>
                <a:ea typeface="Arial" panose="020B0604020202020204" pitchFamily="34" charset="0"/>
              </a:rPr>
              <a:t>+ </a:t>
            </a:r>
            <a:r>
              <a:rPr lang="fr-FR" b="1" dirty="0">
                <a:latin typeface="Arial" panose="020B0604020202020204" pitchFamily="34" charset="0"/>
                <a:ea typeface="Arial" panose="020B0604020202020204" pitchFamily="34" charset="0"/>
              </a:rPr>
              <a:t>professionnel de santé </a:t>
            </a:r>
            <a:r>
              <a:rPr lang="fr-FR" dirty="0">
                <a:latin typeface="Arial" panose="020B0604020202020204" pitchFamily="34" charset="0"/>
                <a:ea typeface="Arial" panose="020B0604020202020204" pitchFamily="34" charset="0"/>
              </a:rPr>
              <a:t>dans le cadre d’un programme d’éducation thérapeutique personnalisé </a:t>
            </a:r>
          </a:p>
          <a:p>
            <a:pPr algn="ctr">
              <a:spcBef>
                <a:spcPts val="1200"/>
              </a:spcBef>
              <a:spcAft>
                <a:spcPts val="1200"/>
              </a:spcAft>
            </a:pPr>
            <a:r>
              <a:rPr lang="fr-FR" dirty="0">
                <a:latin typeface="Arial" panose="020B0604020202020204" pitchFamily="34" charset="0"/>
                <a:ea typeface="Arial" panose="020B0604020202020204" pitchFamily="34" charset="0"/>
              </a:rPr>
              <a:t>↗︎ le niveau d’activité physique des patients coronariens en phase 3 de réhabilitation cardiaque</a:t>
            </a:r>
            <a:endParaRPr lang="fr-FR" sz="2000" dirty="0">
              <a:effectLst/>
              <a:latin typeface="Times New Roman" panose="02020603050405020304" pitchFamily="18" charset="0"/>
              <a:ea typeface="Times New Roman" panose="02020603050405020304" pitchFamily="18" charset="0"/>
            </a:endParaRPr>
          </a:p>
        </p:txBody>
      </p:sp>
      <p:sp>
        <p:nvSpPr>
          <p:cNvPr id="22" name="Rectangle : coins arrondis 20">
            <a:extLst>
              <a:ext uri="{FF2B5EF4-FFF2-40B4-BE49-F238E27FC236}">
                <a16:creationId xmlns:a16="http://schemas.microsoft.com/office/drawing/2014/main" id="{392756FC-0224-C354-E9C9-E819CF7AA9A5}"/>
              </a:ext>
            </a:extLst>
          </p:cNvPr>
          <p:cNvSpPr/>
          <p:nvPr/>
        </p:nvSpPr>
        <p:spPr>
          <a:xfrm>
            <a:off x="0" y="465637"/>
            <a:ext cx="12192000" cy="400110"/>
          </a:xfrm>
          <a:prstGeom prst="roundRect">
            <a:avLst/>
          </a:prstGeom>
          <a:solidFill>
            <a:srgbClr val="FF0000">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CA06AA97-3B17-CF73-A5C9-00C754C5C2CC}"/>
              </a:ext>
            </a:extLst>
          </p:cNvPr>
          <p:cNvSpPr txBox="1"/>
          <p:nvPr/>
        </p:nvSpPr>
        <p:spPr>
          <a:xfrm>
            <a:off x="0" y="463291"/>
            <a:ext cx="12192000" cy="400110"/>
          </a:xfrm>
          <a:prstGeom prst="rect">
            <a:avLst/>
          </a:prstGeom>
          <a:noFill/>
        </p:spPr>
        <p:txBody>
          <a:bodyPr wrap="square" rtlCol="0">
            <a:spAutoFit/>
          </a:bodyPr>
          <a:lstStyle/>
          <a:p>
            <a:pPr algn="ctr"/>
            <a:r>
              <a:rPr lang="fr-FR" sz="2000" b="1" i="1" dirty="0">
                <a:solidFill>
                  <a:srgbClr val="FF0000"/>
                </a:solidFill>
              </a:rPr>
              <a:t>Hypothèses – Objectif</a:t>
            </a:r>
          </a:p>
        </p:txBody>
      </p:sp>
      <p:sp>
        <p:nvSpPr>
          <p:cNvPr id="24" name="Rectangle 23"/>
          <p:cNvSpPr/>
          <p:nvPr/>
        </p:nvSpPr>
        <p:spPr>
          <a:xfrm>
            <a:off x="9233720" y="4115201"/>
            <a:ext cx="2958280" cy="307777"/>
          </a:xfrm>
          <a:prstGeom prst="rect">
            <a:avLst/>
          </a:prstGeom>
          <a:noFill/>
        </p:spPr>
        <p:txBody>
          <a:bodyPr wrap="square">
            <a:spAutoFit/>
          </a:bodyPr>
          <a:lstStyle/>
          <a:p>
            <a:pPr fontAlgn="base"/>
            <a:r>
              <a:rPr lang="en-US" sz="1400" i="1" dirty="0"/>
              <a:t>Merle et al. BMJ Open, 2021</a:t>
            </a:r>
          </a:p>
        </p:txBody>
      </p:sp>
      <p:sp>
        <p:nvSpPr>
          <p:cNvPr id="4" name="Espace réservé du numéro de diapositive 3">
            <a:extLst>
              <a:ext uri="{FF2B5EF4-FFF2-40B4-BE49-F238E27FC236}">
                <a16:creationId xmlns:a16="http://schemas.microsoft.com/office/drawing/2014/main" id="{FCCAB463-8BF9-788A-012B-861D7BCB7E25}"/>
              </a:ext>
            </a:extLst>
          </p:cNvPr>
          <p:cNvSpPr>
            <a:spLocks noGrp="1"/>
          </p:cNvSpPr>
          <p:nvPr>
            <p:ph type="sldNum" sz="quarter" idx="12"/>
          </p:nvPr>
        </p:nvSpPr>
        <p:spPr/>
        <p:txBody>
          <a:bodyPr/>
          <a:lstStyle/>
          <a:p>
            <a:fld id="{614DEFB1-BEA5-5849-A18B-968F19CAA35E}" type="slidenum">
              <a:rPr lang="fr-FR" smtClean="0"/>
              <a:t>5</a:t>
            </a:fld>
            <a:endParaRPr lang="fr-FR"/>
          </a:p>
        </p:txBody>
      </p:sp>
      <p:pic>
        <p:nvPicPr>
          <p:cNvPr id="55" name="Audio 54">
            <a:extLst>
              <a:ext uri="{FF2B5EF4-FFF2-40B4-BE49-F238E27FC236}">
                <a16:creationId xmlns:a16="http://schemas.microsoft.com/office/drawing/2014/main" id="{2EEE95E8-7DC3-4A48-A6C5-95BB2B269B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1978689"/>
      </p:ext>
    </p:extLst>
  </p:cSld>
  <p:clrMapOvr>
    <a:masterClrMapping/>
  </p:clrMapOvr>
  <mc:AlternateContent xmlns:mc="http://schemas.openxmlformats.org/markup-compatibility/2006" xmlns:p14="http://schemas.microsoft.com/office/powerpoint/2010/main">
    <mc:Choice Requires="p14">
      <p:transition spd="slow" p14:dur="2000" advTm="20544"/>
    </mc:Choice>
    <mc:Fallback xmlns="">
      <p:transition spd="slow" advTm="20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1D079B3-E543-45A0-8AF0-5DDB460A9497}"/>
              </a:ext>
            </a:extLst>
          </p:cNvPr>
          <p:cNvSpPr/>
          <p:nvPr/>
        </p:nvSpPr>
        <p:spPr>
          <a:xfrm>
            <a:off x="0" y="0"/>
            <a:ext cx="3045600" cy="422031"/>
          </a:xfrm>
          <a:prstGeom prst="roundRect">
            <a:avLst/>
          </a:prstGeom>
          <a:solidFill>
            <a:srgbClr val="0070C0">
              <a:alpha val="30196"/>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Rectangle : coins arrondis 2">
            <a:extLst>
              <a:ext uri="{FF2B5EF4-FFF2-40B4-BE49-F238E27FC236}">
                <a16:creationId xmlns:a16="http://schemas.microsoft.com/office/drawing/2014/main" id="{4166E4B9-CD54-410E-8059-311F8A2F6F8F}"/>
              </a:ext>
            </a:extLst>
          </p:cNvPr>
          <p:cNvSpPr/>
          <p:nvPr/>
        </p:nvSpPr>
        <p:spPr>
          <a:xfrm>
            <a:off x="3045599" y="-2346"/>
            <a:ext cx="3045600" cy="422031"/>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Rectangle : coins arrondis 3">
            <a:extLst>
              <a:ext uri="{FF2B5EF4-FFF2-40B4-BE49-F238E27FC236}">
                <a16:creationId xmlns:a16="http://schemas.microsoft.com/office/drawing/2014/main" id="{AA6989B6-0674-4AE8-9641-E1291EC27389}"/>
              </a:ext>
            </a:extLst>
          </p:cNvPr>
          <p:cNvSpPr/>
          <p:nvPr/>
        </p:nvSpPr>
        <p:spPr>
          <a:xfrm>
            <a:off x="6096000" y="-1"/>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 coins arrondis 4">
            <a:extLst>
              <a:ext uri="{FF2B5EF4-FFF2-40B4-BE49-F238E27FC236}">
                <a16:creationId xmlns:a16="http://schemas.microsoft.com/office/drawing/2014/main" id="{2FDA0740-A4A4-494B-9608-81B838BBC471}"/>
              </a:ext>
            </a:extLst>
          </p:cNvPr>
          <p:cNvSpPr/>
          <p:nvPr/>
        </p:nvSpPr>
        <p:spPr>
          <a:xfrm>
            <a:off x="9146400" y="0"/>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 name="ZoneTexte 5">
            <a:extLst>
              <a:ext uri="{FF2B5EF4-FFF2-40B4-BE49-F238E27FC236}">
                <a16:creationId xmlns:a16="http://schemas.microsoft.com/office/drawing/2014/main" id="{F986F77A-205C-488E-B70C-1EB52EB57D7F}"/>
              </a:ext>
            </a:extLst>
          </p:cNvPr>
          <p:cNvSpPr txBox="1"/>
          <p:nvPr/>
        </p:nvSpPr>
        <p:spPr>
          <a:xfrm>
            <a:off x="0" y="9926"/>
            <a:ext cx="3040798" cy="400110"/>
          </a:xfrm>
          <a:prstGeom prst="rect">
            <a:avLst/>
          </a:prstGeom>
          <a:noFill/>
        </p:spPr>
        <p:txBody>
          <a:bodyPr wrap="square" lIns="0" rIns="0" rtlCol="0">
            <a:spAutoFit/>
          </a:bodyPr>
          <a:lstStyle/>
          <a:p>
            <a:pPr algn="ctr"/>
            <a:r>
              <a:rPr lang="fr-FR" sz="2000" b="1" dirty="0">
                <a:solidFill>
                  <a:schemeClr val="bg1"/>
                </a:solidFill>
              </a:rPr>
              <a:t>Introduction</a:t>
            </a:r>
          </a:p>
        </p:txBody>
      </p:sp>
      <p:sp>
        <p:nvSpPr>
          <p:cNvPr id="7" name="ZoneTexte 6">
            <a:extLst>
              <a:ext uri="{FF2B5EF4-FFF2-40B4-BE49-F238E27FC236}">
                <a16:creationId xmlns:a16="http://schemas.microsoft.com/office/drawing/2014/main" id="{9289D246-1C47-4E9E-B65B-46D739750E58}"/>
              </a:ext>
            </a:extLst>
          </p:cNvPr>
          <p:cNvSpPr txBox="1"/>
          <p:nvPr/>
        </p:nvSpPr>
        <p:spPr>
          <a:xfrm>
            <a:off x="3040798" y="9923"/>
            <a:ext cx="3040798" cy="400110"/>
          </a:xfrm>
          <a:prstGeom prst="rect">
            <a:avLst/>
          </a:prstGeom>
          <a:noFill/>
        </p:spPr>
        <p:txBody>
          <a:bodyPr wrap="square" lIns="0" rIns="0" rtlCol="0">
            <a:spAutoFit/>
          </a:bodyPr>
          <a:lstStyle/>
          <a:p>
            <a:pPr algn="ctr"/>
            <a:r>
              <a:rPr lang="fr-FR" sz="2000" b="1" dirty="0">
                <a:solidFill>
                  <a:schemeClr val="bg1"/>
                </a:solidFill>
              </a:rPr>
              <a:t>Méthodes</a:t>
            </a:r>
          </a:p>
        </p:txBody>
      </p:sp>
      <p:sp>
        <p:nvSpPr>
          <p:cNvPr id="8" name="ZoneTexte 7">
            <a:extLst>
              <a:ext uri="{FF2B5EF4-FFF2-40B4-BE49-F238E27FC236}">
                <a16:creationId xmlns:a16="http://schemas.microsoft.com/office/drawing/2014/main" id="{5EC1DB14-679D-4C0B-8235-42D96B8543FE}"/>
              </a:ext>
            </a:extLst>
          </p:cNvPr>
          <p:cNvSpPr txBox="1"/>
          <p:nvPr/>
        </p:nvSpPr>
        <p:spPr>
          <a:xfrm>
            <a:off x="6057590" y="9925"/>
            <a:ext cx="3040798" cy="400110"/>
          </a:xfrm>
          <a:prstGeom prst="rect">
            <a:avLst/>
          </a:prstGeom>
          <a:noFill/>
        </p:spPr>
        <p:txBody>
          <a:bodyPr wrap="square" lIns="0" rIns="0" rtlCol="0">
            <a:spAutoFit/>
          </a:bodyPr>
          <a:lstStyle/>
          <a:p>
            <a:pPr algn="ctr"/>
            <a:r>
              <a:rPr lang="fr-FR" sz="2000" b="1" dirty="0">
                <a:solidFill>
                  <a:schemeClr val="bg1"/>
                </a:solidFill>
              </a:rPr>
              <a:t>Résultats</a:t>
            </a:r>
          </a:p>
        </p:txBody>
      </p:sp>
      <p:sp>
        <p:nvSpPr>
          <p:cNvPr id="9" name="ZoneTexte 8">
            <a:extLst>
              <a:ext uri="{FF2B5EF4-FFF2-40B4-BE49-F238E27FC236}">
                <a16:creationId xmlns:a16="http://schemas.microsoft.com/office/drawing/2014/main" id="{74E49A6B-DE6A-4D85-8102-7E37F45495D5}"/>
              </a:ext>
            </a:extLst>
          </p:cNvPr>
          <p:cNvSpPr txBox="1"/>
          <p:nvPr/>
        </p:nvSpPr>
        <p:spPr>
          <a:xfrm>
            <a:off x="9151202" y="9923"/>
            <a:ext cx="3040798" cy="400110"/>
          </a:xfrm>
          <a:prstGeom prst="rect">
            <a:avLst/>
          </a:prstGeom>
          <a:noFill/>
        </p:spPr>
        <p:txBody>
          <a:bodyPr wrap="square" lIns="0" rIns="0" rtlCol="0">
            <a:spAutoFit/>
          </a:bodyPr>
          <a:lstStyle/>
          <a:p>
            <a:pPr algn="ctr"/>
            <a:r>
              <a:rPr lang="fr-FR" sz="2000" b="1" dirty="0">
                <a:solidFill>
                  <a:schemeClr val="bg1"/>
                </a:solidFill>
              </a:rPr>
              <a:t>Discussion</a:t>
            </a:r>
          </a:p>
        </p:txBody>
      </p:sp>
      <p:graphicFrame>
        <p:nvGraphicFramePr>
          <p:cNvPr id="11" name="Diagramme 10">
            <a:extLst>
              <a:ext uri="{FF2B5EF4-FFF2-40B4-BE49-F238E27FC236}">
                <a16:creationId xmlns:a16="http://schemas.microsoft.com/office/drawing/2014/main" id="{7F71EF29-C402-5AC9-E14B-BA79A018991B}"/>
              </a:ext>
            </a:extLst>
          </p:cNvPr>
          <p:cNvGraphicFramePr/>
          <p:nvPr/>
        </p:nvGraphicFramePr>
        <p:xfrm>
          <a:off x="0" y="864000"/>
          <a:ext cx="12192000" cy="601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Flèche vers le haut 12">
            <a:extLst>
              <a:ext uri="{FF2B5EF4-FFF2-40B4-BE49-F238E27FC236}">
                <a16:creationId xmlns:a16="http://schemas.microsoft.com/office/drawing/2014/main" id="{EF0CE885-8084-3E5D-D75B-7640D5134F4E}"/>
              </a:ext>
            </a:extLst>
          </p:cNvPr>
          <p:cNvSpPr/>
          <p:nvPr/>
        </p:nvSpPr>
        <p:spPr>
          <a:xfrm>
            <a:off x="625943" y="443087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90888B46-5B46-23C0-8FB6-A3FB3EDC39A0}"/>
              </a:ext>
            </a:extLst>
          </p:cNvPr>
          <p:cNvSpPr txBox="1"/>
          <p:nvPr/>
        </p:nvSpPr>
        <p:spPr>
          <a:xfrm>
            <a:off x="27101" y="5763321"/>
            <a:ext cx="3051797" cy="369332"/>
          </a:xfrm>
          <a:prstGeom prst="rect">
            <a:avLst/>
          </a:prstGeom>
          <a:solidFill>
            <a:schemeClr val="bg1"/>
          </a:solidFill>
          <a:ln>
            <a:solidFill>
              <a:schemeClr val="tx1"/>
            </a:solidFill>
          </a:ln>
        </p:spPr>
        <p:txBody>
          <a:bodyPr wrap="none" rtlCol="0">
            <a:spAutoFit/>
          </a:bodyPr>
          <a:lstStyle/>
          <a:p>
            <a:r>
              <a:rPr lang="fr-FR" dirty="0"/>
              <a:t>Réhabilitation cardiovasculaire</a:t>
            </a:r>
          </a:p>
        </p:txBody>
      </p:sp>
      <p:sp>
        <p:nvSpPr>
          <p:cNvPr id="17" name="ZoneTexte 16">
            <a:extLst>
              <a:ext uri="{FF2B5EF4-FFF2-40B4-BE49-F238E27FC236}">
                <a16:creationId xmlns:a16="http://schemas.microsoft.com/office/drawing/2014/main" id="{F93F21DD-79C5-112E-8A66-5B207977AF0D}"/>
              </a:ext>
            </a:extLst>
          </p:cNvPr>
          <p:cNvSpPr txBox="1"/>
          <p:nvPr/>
        </p:nvSpPr>
        <p:spPr>
          <a:xfrm>
            <a:off x="5580640" y="1764336"/>
            <a:ext cx="2419380" cy="369332"/>
          </a:xfrm>
          <a:prstGeom prst="rect">
            <a:avLst/>
          </a:prstGeom>
          <a:solidFill>
            <a:schemeClr val="bg1"/>
          </a:solidFill>
          <a:ln>
            <a:solidFill>
              <a:schemeClr val="tx1"/>
            </a:solidFill>
          </a:ln>
        </p:spPr>
        <p:txBody>
          <a:bodyPr wrap="none" rtlCol="0">
            <a:spAutoFit/>
          </a:bodyPr>
          <a:lstStyle/>
          <a:p>
            <a:pPr algn="ctr"/>
            <a:r>
              <a:rPr lang="fr-FR" dirty="0"/>
              <a:t>Protocole de recherche</a:t>
            </a:r>
          </a:p>
        </p:txBody>
      </p:sp>
      <p:pic>
        <p:nvPicPr>
          <p:cNvPr id="1026" name="Picture 2">
            <a:extLst>
              <a:ext uri="{FF2B5EF4-FFF2-40B4-BE49-F238E27FC236}">
                <a16:creationId xmlns:a16="http://schemas.microsoft.com/office/drawing/2014/main" id="{DB2D9CC0-8B96-4672-F321-FBD429A60A69}"/>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4074690" y="4391868"/>
            <a:ext cx="564793" cy="848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439B6AB-53F3-4727-4A8B-25D12FD08972}"/>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7437611" y="4380676"/>
            <a:ext cx="564793" cy="848023"/>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6">
            <a:extLst>
              <a:ext uri="{FF2B5EF4-FFF2-40B4-BE49-F238E27FC236}">
                <a16:creationId xmlns:a16="http://schemas.microsoft.com/office/drawing/2014/main" id="{CFC2EB00-71B9-73BB-DE34-C20CCC1F4D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AutoShape 8" descr="médecin masculin ayant la vidéoconférence sur l’ordinateur portable avec ses collègues à la maison. - téléconsultation groupe photos et images de collection">
            <a:extLst>
              <a:ext uri="{FF2B5EF4-FFF2-40B4-BE49-F238E27FC236}">
                <a16:creationId xmlns:a16="http://schemas.microsoft.com/office/drawing/2014/main" id="{6F94F243-3B7F-1839-EEB8-35DF6E366A7A}"/>
              </a:ext>
            </a:extLst>
          </p:cNvPr>
          <p:cNvSpPr>
            <a:spLocks noChangeAspect="1" noChangeArrowheads="1"/>
          </p:cNvSpPr>
          <p:nvPr/>
        </p:nvSpPr>
        <p:spPr bwMode="auto">
          <a:xfrm>
            <a:off x="8530353" y="5451299"/>
            <a:ext cx="1467614" cy="9784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2" name="Image 21" descr="Une image contenant texte, portable, personne, ordinateur&#10;&#10;Description générée automatiquement">
            <a:extLst>
              <a:ext uri="{FF2B5EF4-FFF2-40B4-BE49-F238E27FC236}">
                <a16:creationId xmlns:a16="http://schemas.microsoft.com/office/drawing/2014/main" id="{BA317124-2663-63EB-CF5B-71561CDF3E90}"/>
              </a:ext>
            </a:extLst>
          </p:cNvPr>
          <p:cNvPicPr>
            <a:picLocks noChangeAspect="1"/>
          </p:cNvPicPr>
          <p:nvPr/>
        </p:nvPicPr>
        <p:blipFill>
          <a:blip r:embed="rId11"/>
          <a:stretch>
            <a:fillRect/>
          </a:stretch>
        </p:blipFill>
        <p:spPr>
          <a:xfrm>
            <a:off x="8714173" y="4391868"/>
            <a:ext cx="1028937" cy="834489"/>
          </a:xfrm>
          <a:prstGeom prst="rect">
            <a:avLst/>
          </a:prstGeom>
        </p:spPr>
      </p:pic>
      <p:pic>
        <p:nvPicPr>
          <p:cNvPr id="25" name="Picture 2" descr="ActiGraph wGT3X-BT | ActiGraph">
            <a:extLst>
              <a:ext uri="{FF2B5EF4-FFF2-40B4-BE49-F238E27FC236}">
                <a16:creationId xmlns:a16="http://schemas.microsoft.com/office/drawing/2014/main" id="{D71982C4-14F8-FA1B-3B89-1F6AAE3D668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53440" y="4410899"/>
            <a:ext cx="870301" cy="88608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 coins arrondis 23">
            <a:extLst>
              <a:ext uri="{FF2B5EF4-FFF2-40B4-BE49-F238E27FC236}">
                <a16:creationId xmlns:a16="http://schemas.microsoft.com/office/drawing/2014/main" id="{26CDE951-D690-2302-4CFB-DC881AE0C766}"/>
              </a:ext>
            </a:extLst>
          </p:cNvPr>
          <p:cNvSpPr/>
          <p:nvPr/>
        </p:nvSpPr>
        <p:spPr>
          <a:xfrm>
            <a:off x="0" y="465637"/>
            <a:ext cx="12192000" cy="400110"/>
          </a:xfrm>
          <a:prstGeom prst="roundRect">
            <a:avLst/>
          </a:prstGeom>
          <a:solidFill>
            <a:srgbClr val="FF0000">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140E93D5-1122-9993-BB37-5BEE1F97FD4A}"/>
              </a:ext>
            </a:extLst>
          </p:cNvPr>
          <p:cNvSpPr txBox="1"/>
          <p:nvPr/>
        </p:nvSpPr>
        <p:spPr>
          <a:xfrm>
            <a:off x="0" y="463291"/>
            <a:ext cx="12192000" cy="400110"/>
          </a:xfrm>
          <a:prstGeom prst="rect">
            <a:avLst/>
          </a:prstGeom>
          <a:noFill/>
        </p:spPr>
        <p:txBody>
          <a:bodyPr wrap="square" rtlCol="0">
            <a:spAutoFit/>
          </a:bodyPr>
          <a:lstStyle/>
          <a:p>
            <a:pPr algn="ctr"/>
            <a:r>
              <a:rPr lang="fr-FR" sz="2000" b="1" i="1" dirty="0">
                <a:solidFill>
                  <a:srgbClr val="FF0000"/>
                </a:solidFill>
              </a:rPr>
              <a:t>Intervention - Contrôle</a:t>
            </a:r>
          </a:p>
        </p:txBody>
      </p:sp>
      <p:sp>
        <p:nvSpPr>
          <p:cNvPr id="10" name="Accolade ouvrante 9">
            <a:extLst>
              <a:ext uri="{FF2B5EF4-FFF2-40B4-BE49-F238E27FC236}">
                <a16:creationId xmlns:a16="http://schemas.microsoft.com/office/drawing/2014/main" id="{3D4E60F2-F564-AAD6-83AE-4ADB550169B0}"/>
              </a:ext>
            </a:extLst>
          </p:cNvPr>
          <p:cNvSpPr/>
          <p:nvPr/>
        </p:nvSpPr>
        <p:spPr>
          <a:xfrm rot="4725929">
            <a:off x="4028661" y="34290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7" name="Picture 2" descr="ActiGraph wGT3X-BT | ActiGraph">
            <a:extLst>
              <a:ext uri="{FF2B5EF4-FFF2-40B4-BE49-F238E27FC236}">
                <a16:creationId xmlns:a16="http://schemas.microsoft.com/office/drawing/2014/main" id="{66132C13-999B-4A3A-2C38-26DC59B1DEE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5012" y="4380676"/>
            <a:ext cx="793738" cy="848024"/>
          </a:xfrm>
          <a:prstGeom prst="rect">
            <a:avLst/>
          </a:prstGeom>
          <a:noFill/>
          <a:extLst>
            <a:ext uri="{909E8E84-426E-40DD-AFC4-6F175D3DCCD1}">
              <a14:hiddenFill xmlns:a14="http://schemas.microsoft.com/office/drawing/2010/main">
                <a:solidFill>
                  <a:srgbClr val="FFFFFF"/>
                </a:solidFill>
              </a14:hiddenFill>
            </a:ext>
          </a:extLst>
        </p:spPr>
      </p:pic>
      <p:sp>
        <p:nvSpPr>
          <p:cNvPr id="21" name="Accolade fermante 20">
            <a:extLst>
              <a:ext uri="{FF2B5EF4-FFF2-40B4-BE49-F238E27FC236}">
                <a16:creationId xmlns:a16="http://schemas.microsoft.com/office/drawing/2014/main" id="{C57C66E8-3A7D-F739-D41C-CAD2B31D3AF0}"/>
              </a:ext>
            </a:extLst>
          </p:cNvPr>
          <p:cNvSpPr/>
          <p:nvPr/>
        </p:nvSpPr>
        <p:spPr>
          <a:xfrm rot="16200000">
            <a:off x="6348384" y="-2049451"/>
            <a:ext cx="862853" cy="9942726"/>
          </a:xfrm>
          <a:prstGeom prst="rightBrace">
            <a:avLst/>
          </a:prstGeom>
          <a:ln w="76200"/>
        </p:spPr>
        <p:style>
          <a:lnRef idx="3">
            <a:schemeClr val="accent5"/>
          </a:lnRef>
          <a:fillRef idx="0">
            <a:schemeClr val="accent5"/>
          </a:fillRef>
          <a:effectRef idx="2">
            <a:schemeClr val="accent5"/>
          </a:effectRef>
          <a:fontRef idx="minor">
            <a:schemeClr val="tx1"/>
          </a:fontRef>
        </p:style>
        <p:txBody>
          <a:bodyPr rtlCol="0" anchor="ctr"/>
          <a:lstStyle/>
          <a:p>
            <a:pPr algn="ctr"/>
            <a:endParaRPr lang="fr-FR" dirty="0"/>
          </a:p>
        </p:txBody>
      </p:sp>
      <p:sp>
        <p:nvSpPr>
          <p:cNvPr id="29" name="Flèche vers le haut 28">
            <a:extLst>
              <a:ext uri="{FF2B5EF4-FFF2-40B4-BE49-F238E27FC236}">
                <a16:creationId xmlns:a16="http://schemas.microsoft.com/office/drawing/2014/main" id="{A1A6DBE9-7D93-BB11-AEE0-7A448F98D790}"/>
              </a:ext>
            </a:extLst>
          </p:cNvPr>
          <p:cNvSpPr/>
          <p:nvPr/>
        </p:nvSpPr>
        <p:spPr>
          <a:xfrm rot="10800000">
            <a:off x="1428585" y="230613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002555EC-29CC-E0E1-6CB7-E3463A0EEC48}"/>
              </a:ext>
            </a:extLst>
          </p:cNvPr>
          <p:cNvSpPr txBox="1"/>
          <p:nvPr/>
        </p:nvSpPr>
        <p:spPr>
          <a:xfrm>
            <a:off x="145001" y="1777388"/>
            <a:ext cx="3645550" cy="369332"/>
          </a:xfrm>
          <a:prstGeom prst="rect">
            <a:avLst/>
          </a:prstGeom>
          <a:solidFill>
            <a:schemeClr val="bg1"/>
          </a:solidFill>
          <a:ln>
            <a:solidFill>
              <a:schemeClr val="tx1"/>
            </a:solidFill>
          </a:ln>
        </p:spPr>
        <p:txBody>
          <a:bodyPr wrap="none" rtlCol="0">
            <a:spAutoFit/>
          </a:bodyPr>
          <a:lstStyle/>
          <a:p>
            <a:r>
              <a:rPr lang="fr-FR" dirty="0"/>
              <a:t>J0 visite d’inclusion en fin de phase 2</a:t>
            </a:r>
          </a:p>
        </p:txBody>
      </p:sp>
      <p:sp>
        <p:nvSpPr>
          <p:cNvPr id="14" name="ZoneTexte 13">
            <a:extLst>
              <a:ext uri="{FF2B5EF4-FFF2-40B4-BE49-F238E27FC236}">
                <a16:creationId xmlns:a16="http://schemas.microsoft.com/office/drawing/2014/main" id="{21250895-D155-F5DA-1924-95108E53D083}"/>
              </a:ext>
            </a:extLst>
          </p:cNvPr>
          <p:cNvSpPr txBox="1"/>
          <p:nvPr/>
        </p:nvSpPr>
        <p:spPr>
          <a:xfrm>
            <a:off x="4025358" y="5885744"/>
            <a:ext cx="564793" cy="646331"/>
          </a:xfrm>
          <a:prstGeom prst="rect">
            <a:avLst/>
          </a:prstGeom>
          <a:noFill/>
        </p:spPr>
        <p:txBody>
          <a:bodyPr wrap="square" rtlCol="0">
            <a:spAutoFit/>
          </a:bodyPr>
          <a:lstStyle/>
          <a:p>
            <a:r>
              <a:rPr lang="fr-FR" sz="3600" dirty="0"/>
              <a:t>📩</a:t>
            </a:r>
          </a:p>
        </p:txBody>
      </p:sp>
      <p:sp>
        <p:nvSpPr>
          <p:cNvPr id="31" name="ZoneTexte 30">
            <a:extLst>
              <a:ext uri="{FF2B5EF4-FFF2-40B4-BE49-F238E27FC236}">
                <a16:creationId xmlns:a16="http://schemas.microsoft.com/office/drawing/2014/main" id="{586CEE19-F479-C717-6F20-B18FAEF60635}"/>
              </a:ext>
            </a:extLst>
          </p:cNvPr>
          <p:cNvSpPr txBox="1"/>
          <p:nvPr/>
        </p:nvSpPr>
        <p:spPr>
          <a:xfrm>
            <a:off x="7437610" y="5885744"/>
            <a:ext cx="564793" cy="646331"/>
          </a:xfrm>
          <a:prstGeom prst="rect">
            <a:avLst/>
          </a:prstGeom>
          <a:noFill/>
        </p:spPr>
        <p:txBody>
          <a:bodyPr wrap="square" rtlCol="0">
            <a:spAutoFit/>
          </a:bodyPr>
          <a:lstStyle/>
          <a:p>
            <a:r>
              <a:rPr lang="fr-FR" sz="3600" dirty="0"/>
              <a:t>📩</a:t>
            </a:r>
          </a:p>
        </p:txBody>
      </p:sp>
      <p:sp>
        <p:nvSpPr>
          <p:cNvPr id="15" name="ZoneTexte 14">
            <a:extLst>
              <a:ext uri="{FF2B5EF4-FFF2-40B4-BE49-F238E27FC236}">
                <a16:creationId xmlns:a16="http://schemas.microsoft.com/office/drawing/2014/main" id="{C51FBE32-098F-F823-7220-3A2A8D18E3A6}"/>
              </a:ext>
            </a:extLst>
          </p:cNvPr>
          <p:cNvSpPr txBox="1"/>
          <p:nvPr/>
        </p:nvSpPr>
        <p:spPr>
          <a:xfrm>
            <a:off x="8940994" y="5894479"/>
            <a:ext cx="646331" cy="646331"/>
          </a:xfrm>
          <a:prstGeom prst="rect">
            <a:avLst/>
          </a:prstGeom>
          <a:noFill/>
        </p:spPr>
        <p:txBody>
          <a:bodyPr wrap="none" rtlCol="0">
            <a:spAutoFit/>
          </a:bodyPr>
          <a:lstStyle/>
          <a:p>
            <a:r>
              <a:rPr lang="fr-FR" sz="3600" dirty="0"/>
              <a:t>📩</a:t>
            </a:r>
          </a:p>
        </p:txBody>
      </p:sp>
      <p:sp>
        <p:nvSpPr>
          <p:cNvPr id="18" name="ZoneTexte 17">
            <a:extLst>
              <a:ext uri="{FF2B5EF4-FFF2-40B4-BE49-F238E27FC236}">
                <a16:creationId xmlns:a16="http://schemas.microsoft.com/office/drawing/2014/main" id="{E0595550-DA9A-2593-4939-918AF80333A3}"/>
              </a:ext>
            </a:extLst>
          </p:cNvPr>
          <p:cNvSpPr txBox="1"/>
          <p:nvPr/>
        </p:nvSpPr>
        <p:spPr>
          <a:xfrm>
            <a:off x="4019970" y="5347669"/>
            <a:ext cx="646331" cy="646331"/>
          </a:xfrm>
          <a:prstGeom prst="rect">
            <a:avLst/>
          </a:prstGeom>
          <a:noFill/>
        </p:spPr>
        <p:txBody>
          <a:bodyPr wrap="none" rtlCol="0">
            <a:spAutoFit/>
          </a:bodyPr>
          <a:lstStyle/>
          <a:p>
            <a:r>
              <a:rPr lang="fr-FR" sz="3600" dirty="0"/>
              <a:t>🆚</a:t>
            </a:r>
          </a:p>
        </p:txBody>
      </p:sp>
      <p:sp>
        <p:nvSpPr>
          <p:cNvPr id="23" name="ZoneTexte 22">
            <a:extLst>
              <a:ext uri="{FF2B5EF4-FFF2-40B4-BE49-F238E27FC236}">
                <a16:creationId xmlns:a16="http://schemas.microsoft.com/office/drawing/2014/main" id="{2027FDC8-501D-20C2-BAA2-D4D2A8C43EEC}"/>
              </a:ext>
            </a:extLst>
          </p:cNvPr>
          <p:cNvSpPr txBox="1"/>
          <p:nvPr/>
        </p:nvSpPr>
        <p:spPr>
          <a:xfrm>
            <a:off x="7414726" y="5347668"/>
            <a:ext cx="646331" cy="646331"/>
          </a:xfrm>
          <a:prstGeom prst="rect">
            <a:avLst/>
          </a:prstGeom>
          <a:noFill/>
        </p:spPr>
        <p:txBody>
          <a:bodyPr wrap="none" rtlCol="0">
            <a:spAutoFit/>
          </a:bodyPr>
          <a:lstStyle/>
          <a:p>
            <a:r>
              <a:rPr lang="fr-FR" sz="3600" dirty="0"/>
              <a:t>🆚</a:t>
            </a:r>
          </a:p>
        </p:txBody>
      </p:sp>
      <p:sp>
        <p:nvSpPr>
          <p:cNvPr id="28" name="ZoneTexte 27">
            <a:extLst>
              <a:ext uri="{FF2B5EF4-FFF2-40B4-BE49-F238E27FC236}">
                <a16:creationId xmlns:a16="http://schemas.microsoft.com/office/drawing/2014/main" id="{C1FFAA64-E313-168E-8374-BBC53730D050}"/>
              </a:ext>
            </a:extLst>
          </p:cNvPr>
          <p:cNvSpPr txBox="1"/>
          <p:nvPr/>
        </p:nvSpPr>
        <p:spPr>
          <a:xfrm>
            <a:off x="8935995" y="5337459"/>
            <a:ext cx="646331" cy="646331"/>
          </a:xfrm>
          <a:prstGeom prst="rect">
            <a:avLst/>
          </a:prstGeom>
          <a:noFill/>
        </p:spPr>
        <p:txBody>
          <a:bodyPr wrap="none" rtlCol="0">
            <a:spAutoFit/>
          </a:bodyPr>
          <a:lstStyle/>
          <a:p>
            <a:r>
              <a:rPr lang="fr-FR" sz="3600" dirty="0"/>
              <a:t>🆚</a:t>
            </a:r>
          </a:p>
        </p:txBody>
      </p:sp>
      <p:sp>
        <p:nvSpPr>
          <p:cNvPr id="12" name="Espace réservé du numéro de diapositive 11">
            <a:extLst>
              <a:ext uri="{FF2B5EF4-FFF2-40B4-BE49-F238E27FC236}">
                <a16:creationId xmlns:a16="http://schemas.microsoft.com/office/drawing/2014/main" id="{DEA8F82F-30E1-F2E1-B8B2-5D6DC6947D50}"/>
              </a:ext>
            </a:extLst>
          </p:cNvPr>
          <p:cNvSpPr>
            <a:spLocks noGrp="1"/>
          </p:cNvSpPr>
          <p:nvPr>
            <p:ph type="sldNum" sz="quarter" idx="12"/>
          </p:nvPr>
        </p:nvSpPr>
        <p:spPr/>
        <p:txBody>
          <a:bodyPr/>
          <a:lstStyle/>
          <a:p>
            <a:fld id="{614DEFB1-BEA5-5849-A18B-968F19CAA35E}" type="slidenum">
              <a:rPr lang="fr-FR" smtClean="0"/>
              <a:t>6</a:t>
            </a:fld>
            <a:endParaRPr lang="fr-FR"/>
          </a:p>
        </p:txBody>
      </p:sp>
      <p:pic>
        <p:nvPicPr>
          <p:cNvPr id="58" name="Audio 57">
            <a:extLst>
              <a:ext uri="{FF2B5EF4-FFF2-40B4-BE49-F238E27FC236}">
                <a16:creationId xmlns:a16="http://schemas.microsoft.com/office/drawing/2014/main" id="{707AF9AE-42F1-F891-8577-4F6A3631B119}"/>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02095715"/>
      </p:ext>
    </p:extLst>
  </p:cSld>
  <p:clrMapOvr>
    <a:masterClrMapping/>
  </p:clrMapOvr>
  <mc:AlternateContent xmlns:mc="http://schemas.openxmlformats.org/markup-compatibility/2006" xmlns:p14="http://schemas.microsoft.com/office/powerpoint/2010/main">
    <mc:Choice Requires="p14">
      <p:transition spd="slow" p14:dur="2000" advTm="28341"/>
    </mc:Choice>
    <mc:Fallback xmlns="">
      <p:transition spd="slow" advTm="283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3BA973F-B946-F400-3811-62841E0535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021" y="3193398"/>
            <a:ext cx="1460795" cy="16068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 coins arrondis 12">
            <a:extLst>
              <a:ext uri="{FF2B5EF4-FFF2-40B4-BE49-F238E27FC236}">
                <a16:creationId xmlns:a16="http://schemas.microsoft.com/office/drawing/2014/main" id="{0ED512A2-A357-26BB-5C22-B493AB3C69D5}"/>
              </a:ext>
            </a:extLst>
          </p:cNvPr>
          <p:cNvSpPr/>
          <p:nvPr/>
        </p:nvSpPr>
        <p:spPr>
          <a:xfrm>
            <a:off x="0" y="465637"/>
            <a:ext cx="12192000" cy="400110"/>
          </a:xfrm>
          <a:prstGeom prst="roundRect">
            <a:avLst/>
          </a:prstGeom>
          <a:solidFill>
            <a:srgbClr val="FF0000">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3FF0B8BB-F03E-F171-C4AD-7C48757BEC40}"/>
              </a:ext>
            </a:extLst>
          </p:cNvPr>
          <p:cNvSpPr txBox="1"/>
          <p:nvPr/>
        </p:nvSpPr>
        <p:spPr>
          <a:xfrm>
            <a:off x="0" y="463291"/>
            <a:ext cx="12192000" cy="400110"/>
          </a:xfrm>
          <a:prstGeom prst="rect">
            <a:avLst/>
          </a:prstGeom>
          <a:noFill/>
        </p:spPr>
        <p:txBody>
          <a:bodyPr wrap="square" rtlCol="0">
            <a:spAutoFit/>
          </a:bodyPr>
          <a:lstStyle/>
          <a:p>
            <a:pPr algn="ctr"/>
            <a:r>
              <a:rPr lang="fr-FR" sz="2000" b="1" i="1" dirty="0">
                <a:solidFill>
                  <a:srgbClr val="FF0000"/>
                </a:solidFill>
              </a:rPr>
              <a:t>Critère de jugement principal</a:t>
            </a:r>
          </a:p>
        </p:txBody>
      </p:sp>
      <p:sp>
        <p:nvSpPr>
          <p:cNvPr id="15" name="Rectangle : coins arrondis 14">
            <a:extLst>
              <a:ext uri="{FF2B5EF4-FFF2-40B4-BE49-F238E27FC236}">
                <a16:creationId xmlns:a16="http://schemas.microsoft.com/office/drawing/2014/main" id="{089D0114-F6C2-13B8-1D70-44950CCC197E}"/>
              </a:ext>
            </a:extLst>
          </p:cNvPr>
          <p:cNvSpPr/>
          <p:nvPr/>
        </p:nvSpPr>
        <p:spPr>
          <a:xfrm>
            <a:off x="0" y="0"/>
            <a:ext cx="3045600" cy="422031"/>
          </a:xfrm>
          <a:prstGeom prst="roundRect">
            <a:avLst/>
          </a:prstGeom>
          <a:solidFill>
            <a:srgbClr val="0070C0">
              <a:alpha val="30196"/>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6" name="Rectangle : coins arrondis 15">
            <a:extLst>
              <a:ext uri="{FF2B5EF4-FFF2-40B4-BE49-F238E27FC236}">
                <a16:creationId xmlns:a16="http://schemas.microsoft.com/office/drawing/2014/main" id="{6E902B60-78A0-34D8-0035-0CB3A6B45BB3}"/>
              </a:ext>
            </a:extLst>
          </p:cNvPr>
          <p:cNvSpPr/>
          <p:nvPr/>
        </p:nvSpPr>
        <p:spPr>
          <a:xfrm>
            <a:off x="3045599" y="-2346"/>
            <a:ext cx="3045600" cy="422031"/>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7" name="Rectangle : coins arrondis 16">
            <a:extLst>
              <a:ext uri="{FF2B5EF4-FFF2-40B4-BE49-F238E27FC236}">
                <a16:creationId xmlns:a16="http://schemas.microsoft.com/office/drawing/2014/main" id="{7DA9FBB2-228B-0419-F0F3-10C8B56AFEF1}"/>
              </a:ext>
            </a:extLst>
          </p:cNvPr>
          <p:cNvSpPr/>
          <p:nvPr/>
        </p:nvSpPr>
        <p:spPr>
          <a:xfrm>
            <a:off x="6096000" y="-1"/>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8" name="Rectangle : coins arrondis 17">
            <a:extLst>
              <a:ext uri="{FF2B5EF4-FFF2-40B4-BE49-F238E27FC236}">
                <a16:creationId xmlns:a16="http://schemas.microsoft.com/office/drawing/2014/main" id="{7D7225E4-02F3-FC98-D5E4-FBFA3B9A9A3D}"/>
              </a:ext>
            </a:extLst>
          </p:cNvPr>
          <p:cNvSpPr/>
          <p:nvPr/>
        </p:nvSpPr>
        <p:spPr>
          <a:xfrm>
            <a:off x="9146400" y="0"/>
            <a:ext cx="3045600" cy="422031"/>
          </a:xfrm>
          <a:prstGeom prst="roundRect">
            <a:avLst/>
          </a:prstGeom>
          <a:solidFill>
            <a:srgbClr val="0070C0">
              <a:alpha val="3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9" name="ZoneTexte 18">
            <a:extLst>
              <a:ext uri="{FF2B5EF4-FFF2-40B4-BE49-F238E27FC236}">
                <a16:creationId xmlns:a16="http://schemas.microsoft.com/office/drawing/2014/main" id="{26857E77-18B9-7C53-F083-F9B89BABF31C}"/>
              </a:ext>
            </a:extLst>
          </p:cNvPr>
          <p:cNvSpPr txBox="1"/>
          <p:nvPr/>
        </p:nvSpPr>
        <p:spPr>
          <a:xfrm>
            <a:off x="0" y="9926"/>
            <a:ext cx="3040798" cy="400110"/>
          </a:xfrm>
          <a:prstGeom prst="rect">
            <a:avLst/>
          </a:prstGeom>
          <a:noFill/>
        </p:spPr>
        <p:txBody>
          <a:bodyPr wrap="square" lIns="0" rIns="0" rtlCol="0">
            <a:spAutoFit/>
          </a:bodyPr>
          <a:lstStyle/>
          <a:p>
            <a:pPr algn="ctr"/>
            <a:r>
              <a:rPr lang="fr-FR" sz="2000" b="1" dirty="0">
                <a:solidFill>
                  <a:schemeClr val="bg1"/>
                </a:solidFill>
              </a:rPr>
              <a:t>Introduction</a:t>
            </a:r>
          </a:p>
        </p:txBody>
      </p:sp>
      <p:sp>
        <p:nvSpPr>
          <p:cNvPr id="20" name="ZoneTexte 19">
            <a:extLst>
              <a:ext uri="{FF2B5EF4-FFF2-40B4-BE49-F238E27FC236}">
                <a16:creationId xmlns:a16="http://schemas.microsoft.com/office/drawing/2014/main" id="{22B4E860-62CF-10DB-1D31-95A9BDA046F2}"/>
              </a:ext>
            </a:extLst>
          </p:cNvPr>
          <p:cNvSpPr txBox="1"/>
          <p:nvPr/>
        </p:nvSpPr>
        <p:spPr>
          <a:xfrm>
            <a:off x="3040798" y="9923"/>
            <a:ext cx="3040798" cy="400110"/>
          </a:xfrm>
          <a:prstGeom prst="rect">
            <a:avLst/>
          </a:prstGeom>
          <a:noFill/>
        </p:spPr>
        <p:txBody>
          <a:bodyPr wrap="square" lIns="0" rIns="0" rtlCol="0">
            <a:spAutoFit/>
          </a:bodyPr>
          <a:lstStyle/>
          <a:p>
            <a:pPr algn="ctr"/>
            <a:r>
              <a:rPr lang="fr-FR" sz="2000" b="1" dirty="0">
                <a:solidFill>
                  <a:schemeClr val="bg1"/>
                </a:solidFill>
              </a:rPr>
              <a:t>Méthodes</a:t>
            </a:r>
          </a:p>
        </p:txBody>
      </p:sp>
      <p:sp>
        <p:nvSpPr>
          <p:cNvPr id="21" name="ZoneTexte 20">
            <a:extLst>
              <a:ext uri="{FF2B5EF4-FFF2-40B4-BE49-F238E27FC236}">
                <a16:creationId xmlns:a16="http://schemas.microsoft.com/office/drawing/2014/main" id="{87AACCF2-9C3E-D63F-3B9E-718E8255B498}"/>
              </a:ext>
            </a:extLst>
          </p:cNvPr>
          <p:cNvSpPr txBox="1"/>
          <p:nvPr/>
        </p:nvSpPr>
        <p:spPr>
          <a:xfrm>
            <a:off x="6057590" y="9925"/>
            <a:ext cx="3040798" cy="400110"/>
          </a:xfrm>
          <a:prstGeom prst="rect">
            <a:avLst/>
          </a:prstGeom>
          <a:noFill/>
        </p:spPr>
        <p:txBody>
          <a:bodyPr wrap="square" lIns="0" rIns="0" rtlCol="0">
            <a:spAutoFit/>
          </a:bodyPr>
          <a:lstStyle/>
          <a:p>
            <a:pPr algn="ctr"/>
            <a:r>
              <a:rPr lang="fr-FR" sz="2000" b="1" dirty="0">
                <a:solidFill>
                  <a:schemeClr val="bg1"/>
                </a:solidFill>
              </a:rPr>
              <a:t>Résultats</a:t>
            </a:r>
          </a:p>
        </p:txBody>
      </p:sp>
      <p:sp>
        <p:nvSpPr>
          <p:cNvPr id="22" name="ZoneTexte 21">
            <a:extLst>
              <a:ext uri="{FF2B5EF4-FFF2-40B4-BE49-F238E27FC236}">
                <a16:creationId xmlns:a16="http://schemas.microsoft.com/office/drawing/2014/main" id="{4A092DFE-2736-4E03-D133-4137AB7D0B0E}"/>
              </a:ext>
            </a:extLst>
          </p:cNvPr>
          <p:cNvSpPr txBox="1"/>
          <p:nvPr/>
        </p:nvSpPr>
        <p:spPr>
          <a:xfrm>
            <a:off x="9151202" y="9923"/>
            <a:ext cx="3040798" cy="400110"/>
          </a:xfrm>
          <a:prstGeom prst="rect">
            <a:avLst/>
          </a:prstGeom>
          <a:noFill/>
        </p:spPr>
        <p:txBody>
          <a:bodyPr wrap="square" lIns="0" rIns="0" rtlCol="0">
            <a:spAutoFit/>
          </a:bodyPr>
          <a:lstStyle/>
          <a:p>
            <a:pPr algn="ctr"/>
            <a:r>
              <a:rPr lang="fr-FR" sz="2000" b="1" dirty="0">
                <a:solidFill>
                  <a:schemeClr val="bg1"/>
                </a:solidFill>
              </a:rPr>
              <a:t>Discussion</a:t>
            </a:r>
          </a:p>
        </p:txBody>
      </p:sp>
      <p:sp>
        <p:nvSpPr>
          <p:cNvPr id="5" name="ZoneTexte 4">
            <a:extLst>
              <a:ext uri="{FF2B5EF4-FFF2-40B4-BE49-F238E27FC236}">
                <a16:creationId xmlns:a16="http://schemas.microsoft.com/office/drawing/2014/main" id="{865F1943-9424-3C30-2FA5-2F4C7E7DC89F}"/>
              </a:ext>
            </a:extLst>
          </p:cNvPr>
          <p:cNvSpPr txBox="1"/>
          <p:nvPr/>
        </p:nvSpPr>
        <p:spPr>
          <a:xfrm>
            <a:off x="2384425" y="1010630"/>
            <a:ext cx="7950200" cy="2031325"/>
          </a:xfrm>
          <a:prstGeom prst="rect">
            <a:avLst/>
          </a:prstGeom>
          <a:noFill/>
        </p:spPr>
        <p:txBody>
          <a:bodyPr wrap="square" rtlCol="0">
            <a:spAutoFit/>
          </a:bodyPr>
          <a:lstStyle/>
          <a:p>
            <a:pPr marL="285750" indent="-285750">
              <a:buFont typeface="Arial" panose="020B0604020202020204" pitchFamily="34" charset="0"/>
              <a:buChar char="•"/>
            </a:pPr>
            <a:r>
              <a:rPr lang="fr-FR" dirty="0"/>
              <a:t>Durée d’activité physique à </a:t>
            </a:r>
            <a:r>
              <a:rPr lang="fr-FR" b="1" dirty="0"/>
              <a:t>intensité modérée ou forte </a:t>
            </a:r>
            <a:r>
              <a:rPr lang="fr-FR" dirty="0"/>
              <a:t>(&gt; 3 </a:t>
            </a:r>
            <a:r>
              <a:rPr lang="fr-FR" dirty="0" err="1"/>
              <a:t>METs</a:t>
            </a:r>
            <a:r>
              <a:rPr lang="fr-FR" dirty="0"/>
              <a:t>) sur 7 jours  </a:t>
            </a:r>
          </a:p>
          <a:p>
            <a:pPr lvl="5"/>
            <a:r>
              <a:rPr lang="fr-FR" b="1" dirty="0"/>
              <a:t> en minutes par semaine </a:t>
            </a:r>
          </a:p>
          <a:p>
            <a:pPr lvl="5"/>
            <a:endParaRPr lang="fr-FR" dirty="0"/>
          </a:p>
          <a:p>
            <a:pPr marL="285750" indent="-285750">
              <a:buFont typeface="Arial" panose="020B0604020202020204" pitchFamily="34" charset="0"/>
              <a:buChar char="•"/>
            </a:pPr>
            <a:r>
              <a:rPr lang="fr-FR" dirty="0"/>
              <a:t>A 0, 3 et </a:t>
            </a:r>
            <a:r>
              <a:rPr lang="fr-FR" b="1" dirty="0"/>
              <a:t>6 mois</a:t>
            </a:r>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endParaRPr lang="fr-FR" b="1" dirty="0"/>
          </a:p>
          <a:p>
            <a:pPr marL="285750" indent="-285750">
              <a:buFont typeface="Arial" panose="020B0604020202020204" pitchFamily="34" charset="0"/>
              <a:buChar char="•"/>
            </a:pPr>
            <a:r>
              <a:rPr lang="fr-FR" b="1" dirty="0"/>
              <a:t>En aveugle</a:t>
            </a:r>
          </a:p>
        </p:txBody>
      </p:sp>
      <p:pic>
        <p:nvPicPr>
          <p:cNvPr id="6" name="Image 5" descr="Une image contenant personne, ciel, habits, femme&#10;&#10;Description générée automatiquement">
            <a:extLst>
              <a:ext uri="{FF2B5EF4-FFF2-40B4-BE49-F238E27FC236}">
                <a16:creationId xmlns:a16="http://schemas.microsoft.com/office/drawing/2014/main" id="{777A7625-A7A5-9F33-70F1-E1A7BDF65017}"/>
              </a:ext>
            </a:extLst>
          </p:cNvPr>
          <p:cNvPicPr>
            <a:picLocks noChangeAspect="1"/>
          </p:cNvPicPr>
          <p:nvPr/>
        </p:nvPicPr>
        <p:blipFill>
          <a:blip r:embed="rId6"/>
          <a:stretch>
            <a:fillRect/>
          </a:stretch>
        </p:blipFill>
        <p:spPr>
          <a:xfrm>
            <a:off x="5922321" y="3345799"/>
            <a:ext cx="2581104" cy="1302075"/>
          </a:xfrm>
          <a:prstGeom prst="rect">
            <a:avLst/>
          </a:prstGeom>
        </p:spPr>
      </p:pic>
      <p:sp>
        <p:nvSpPr>
          <p:cNvPr id="7" name="AutoShape 4" descr="data:image/png;base64,iVBORw0KGgoAAAANSUhEUgAABLAAAAGnCAYAAAHQzZ7dAAAACXBIWXMAAC4jAAAuIwF4pT92AAAgAElEQVR4nOy9z2skTbfnF9nzGAyXyytdgzcDfiU8mIHh8krazOxawqvaqNV/QPFIcLdWt7QoRoNAEmgsqIVaLW8HpIfEzFJ6tKmdpd7ZXkh6fX03g0G6Bi88C6suwzCLWaSJzJPVoaz8FZkRkRGR3w+IbqkqMyN/RZw4cc73sCZEIYuikK002hj0gkD2JPlDlf1bMJTfD/CbD5IP1XHRw5b3wIH+oqTHymJVDzYY3TPG1ku+scEm4weNxy+7XlM2GS9qO3aHaHmwWNcPV/nNLGcybtfuwWiLMXbTcOtVNhk/l+xb7rzEc2lzTeYpb2eTB0vEut5L3cWT78UGowXG2JuSoxc93PY8WPnHEJCysbLwh6bqwTFme+m6cPWPreahco2C697qwUqhh2u56HPtD1f3D1W/ybkGv6i6IMGQvfJ/ih4i/nctw2L1jVVrt8huW2az6Rjaio5Xb1g8yfz+sWLiU4iyByuFPzwlD9dbMGTqZkFlN6atEV597KfSz+scn3/Hph5vMs51J80osyP5eQjnrGQozFLSMy0oO0iXD1VC0coDdyH46TCejKc5vVouWh4sVvJwabe3TNzU8ofaS7/UjKpejdD2YDGdD9dgdNVqe1342lM1YGZj7T7e1brZl2ubUhevzOZqwXbupupu7FRxe2V47fDYyogfrLoPVfa7Eg/ZBWPsq/gHbbNEWWQfRtnZWBWe9nIfdh/vao2ZedR9IIMh22vTSOAe3Mb6Q5tW84dr9/Gu0teR1zs1GiLhkOyW4uv/bgnsw+Xapore5L7zE4bhrJ/Ej5XPZLwh/j2eFcoa5HnUHBYvLLg8QBb+QJWth+a81LNZYd2HS8bQz8JtrSjs2IiXH0rVxmu1WcbRTRMzQ1V0Q9kD2OahAw5S8tA3cpCqGDqB07xW9aRaPe95aBv2BqNGq/CgEUtVw6by6IYOua8ZEXtSMxxEVzw6P/5R5be6meXm2ZLF1ykT0SBixYPFs3+CYX4GUA4PTWOEYrKLqMWedD2Lycnxj+nYx7kPWVeuk4zL4B2Shn2jobDISG9he1W/wSllJw/MUxWanOYGlnnDycuOmV8evq8ISPai8YOVfZjEh4z/1HmgrJgpmri58PDPMxi9ZP/2QVFIy2rL7WUdkNctj6eH/vZaS9k/8B6r7Vrh58u1zdLkxRrItWEy3in8DIvU3ZBx93wIhtXrd9//brPws8u1zdu2JxIMWdsH8z26Hy6VmTfuUTRbfheIENtY5LTks62HNAk1+1N0+rLGfBQWRH/KUmXr8Buc6DaUf6c5xS9UcuzyfSef158N20KSUFGJlCGqws2gXAbJcOp4p8c2mWKfbYMJP1aWTl0QXc7SMEMsROrB0uRSaB9oqPoGy+wv+a665AtPHlZli9B1eq2CYVBN8F9yQwr1I2rvo8mN5cs/bR+Ipse2lEYn0tTWMiozWS24xuIF4ZoJmA2O307XwXGaPlhcWGwr77Oihwvapf2iaaDf54K/40EBMY1trLYuBsZYsfccOI/2HoZLF+WpzGAY9BsTocl4qHqI1gfLdu33w7NzJe1TtZ+S/euZuWpE24NV9FCp7q1039Q6xz892He2Bz48O9eShKL8wYpCtmDqoSLeRUbwG80vVvrA0e/bh2fnb8LvC9lt6N+nw7PzlcOz8y36/eXw7HxJ+Py+7Ebw46T7YTkPfXpcYX/fsm3I+e569js5/87th7e94LtFbUs/V6L+rPTBogcqt2E6eirqLeaCDE8P9h9SLzz1JlxzaoE/GPz304P9qbiftMehfcUFAOjvy6cH+6/s/Y04yusl6ftpAOKKcGyRe/FGnx7si8tZt+K++HWkf99FaBT00F+zf+BtL7h0K2W9/OnB/iK9iK1GAmUPVpk9pamn2uA3ruQCfGHJjViiB43zW/ZLtI834fdCe+b0YH+DfhqdD39whW2zYTeiw3mPXoAge6y8v0myk9nHXPQnY+yqNCyoBq3Tv6oMdN0zQHowltKehf18q19pgZsPZ+l3r4UHUXTyPrNMb5B9aDO/bwgP69znRTc+s7/P4veF7S94T3Z4ds5v7rbQ44rHeKbe9UT4Ox/ipjnH3hDbRNeA99xpttNCTpt3hN7XHNlki6If4w3TZMyn9kpfUHENdRVpeg6GrRMsgMNIDYVRWJ2BDOcnYCp7LDxQQKS18Y4HCiihzAEKQIpUb1PwQPGUMQh1gHeoeLBmYFgEKUofLGbjw1UVe64z7jwpPVdUJYzVqa3sKv4VGx+M+BJFU4fmDpuM23mcdRU6b5esmi/w1pQaL6P0WmGdOtCsq1is5OK38ZJfNX4w6qTV19mHC9Q418aL0MIDVpisabTQOOpCmye57rlaHK2jG3gp3rIezOtC4zYcv3tya0cqtYO4SG3RWN5RofFmdktdg776+IuF6ixF9ZXbiZE8s8m4fI1WV6HxTLuVqiaT8vFxXi+lvLRJYpAWo7vYd9ua1PyBG4waHbpkn80X/utkhEtcK6PFxhUPi8WzHP0V7Ns9VK5S3vvfiL92UWz8Ju/vUth6Y/sta/ROckF3XmGerGCu5oMSzFSwV5Js4Cw1r3FaE/pbXkB+DhuXa5u1FY6DIZtG4fzfrakHnU+V1lV+MUiIsL3jF0k1vvvdx7v4P3W1G5RXsS8eBpsthGPolKNmMazGQ6FMlQpl9aDLUFmsEpSRLxiceUla21i9KoFS3FuiJHEGY+K2Bb1WrtfWOSZjFQXb7af4xZrLQfzQsViaGs13oJeqtdjJeE6IL54VyjxcRb0T/7sTin5dFvv2rdA4M1RsvApEmHrFc9mD33StcFroz5HEcp8WyENHoB9Lei09ZW2BGyQ2V1nItfkq9hZwkopslCIj6F9VDOonJzVrM7524Dx9yPkp46nsw0ZDodO+K7HYNys0WmV75HpxS/ULnbersNGEJoXGS6rYS/dYu493pU9qDfR4yGsuNdSiKDivr+uBDc57VhO6RqHxY+qpcsdWidniD9lG1qTucARUUlTFvqrQeFps3Jqijbb2Gqhi/w4lxrukb0vfA4rEhm4YjOaW5lo/WL2rn9PnetDF5z63NKeiir15bL656DVj4ir25PkuLDRuaa+UW4Espl6x7zfV62OZ45dHbvj2AGbOp/XiM2tfCWyvcZXVLguNmz6+yULjeQVCdRUbV9FrRSH7lv1bq9K9Xc8QEedeiOkq9nUSNuRIbq46KSDZh6XLQucWo6yK/e7jnZJoh0bwDOAui30n27VTNex7sfGmtpbxmtBdFvuuFlxj8Wx8MvY2Vt5YFXsUG+8XTW0sqW6/YA2y2F0AnKdxj5HttdBbARETxcZz4514+j3uhL9ofbBQHqW/OF8Tumuo0qs+BR0L6l43QcuDVRIwqCQJQ7zQFlz0k9OD/VbVSLtC57XTUWy8rISvVruKeo+3zIN3nCk8vp75PC1CvsLyi3Pn/st+FgL/Y9H3qErqXBsz/6ZFxb8WfUf4e/rdKyp8XtlWsbC68Pe5cr1l59kEpRqkJutCF5TJfUhL0gpFxG/FOHsquRvQd954cW36+zN/CIUMnqxL5ZXfzOy+Ds/Oj9j70riz9pwe7O/ktZlIy+5OxYLnBd8Vb7h4ru+OmVO290EsrJ7Z71yt6bLfZVHyYHVRY6fOiefdsMw+FtPvCP+mH9/TxU8fpKWSyvAsU2e5TluOhGyhOQ98TrsXM9X374X/p22/4bWmi9pQsN+5z6uuWx1aPVg21NbJXoRsT0a/8yLci3kFwYW/rdK/qR2Y/j5l9YqJ79DnvAJ97oMitlXY3y0VHudD8kKm8PiUetQH6tn4JOGG9vFb0b6F3nYvpw1f6TjH9HvpC2GUmsXGq9bKlCO+xapwcUbWBlXnK1sT2u4CTYrDrLmR23ZIcA1V56u6rNznYDgvwgX6h6pZIaqsgne0qleIpRlQRFeL0ClYjAYA1KaT4IYyMLoCAIpQulIoQiUxm2wndnLXwZDtlHwdANAjrLOwSpjy4tPKG+kaSbVJnVGFO2wyvrbyqtTLqWvDZzYZt/fu6xblKMpZTEoO2yBi90DPUbXQryTGpl9RyFQ+bM1FRFxiMNouqhBvHNMZ2va8fFM2GcsNlOiwymnxLGmbEmYJhmyuuHoUsreGxS2+paI13vm8kqrA3UlgFMEFqXWXg7RTLsy+e+E67+/zYqFAeQ7GOqw8slO8JlPIdBvnO64+i0tCWLPPcE1NfvpcK6pSiMzal7yp/8u5jkvPy5q1hBYUTMc3lFtYZs59pbWV1GQKMxil15znBn6sXQ9HxfGT8iztj9sFFefqxMvtZXhEu5dV3q/Svh3qOqx25/6qrHhV3Xao8t91VVnX5HEHo2+tpWA1FFY1Str5yHRc9N3VYKhQ71YVumTlXaDZuavroIFeJuO9d0lyiq1op+qqpvUxJDZ5Uhxa0Z4mN9AXHeXm547OylWaTacLnxMnC0HLdlzWdFrN6o34sQoqf+7LKPfhDcpCkJyuXE+dVq0pH4mTzImMGUP+hd2bK47kKs06K+VBh6AjkmmiEmY+LInaSk2ZXq5tKjft0/iumlbUSxSyk2DYLG2oMUl0uhymKqDotmKaTQPNdFaw4Jwj7rAMdFacBZn6FbJwa6tmp3UUhew1GDKT6SdyqTR9fpHQifhHEgwtw0nRdz/sPt4p11OsC+/A6EdJbpyEX+sqCg1FMCfpNf1kMOrs2QJWIfeulbhCPlyubdqgvHejysqT6LRke/2myOYCFo4uDiIXtAjryi8GoxXVMWCx013l1KwNqcXVdj91Oy3rQh5Y+egCgBPwTirpqJ4kn/3K93bmdFfZae0+3vFI128tto/atqeuT4vrdhl3wgNgM6ZzOyUsay2R7pdrmxdi7MXu4x2fFkn5crhf63Jts6020V6NjlOsjOQf+h8+9TmGquhK5gVou35G4rAu1zZ3GlhM8qEAGepqZjVVRwUASJJmbTTs7I0GjnbkKyutAUnYL3oGgA8kKhaNcTrSvQ7OFbRrEmTqC4ksCvCbtzZTdaNqDYYCVBsRhWw9GM5pKXWBWr32KtO7K8mTfO6VSh6VtVVeTviBTcb9KL4pr7+1IB0mlDx30ilYxiysBp2V6Qx9PdNCnxyz8ueitBZ3p/Sls2oClzhOng3ZlKoX2aPldljc2lAVCd4wtornHaossFonGNOe6YgvksFN8iEhl+wuibCiXKcleb/jKSF1TnMmXRTKXbov/+xOboN8Xi/XNtUoStrDhbQKIzezJcT5LYY/wN2pZACz8E5LdtDh369pvX+Iwlh3unWaiorOiq8iauqsPmrYZ32ayWuYSh3SSxM5Y1hZbqNYtE/kg3T4vB5ONIc81Jnu6c3ha3oTfUiebn7uKLHlKpo6rQ9dFmsgi4r/dB64aSQ9p5kD/soLi6PZubdaAgcdo6HTip3u1GntlHzvoern+99tSocEkEO+X6No01XDNKF0MJJeWSnZp9lpZ/tzVxmjhmBhEyjutJRbVw1jrXjqjhZBvbqKDMYtTfWWw0ns3Bcd9YPREuVwqnk5uyo7Vc3JnMoFlzZJYtq6P/cmcUoJtYqLVhy7ybVWWdJNOo94Rs411/KS7j7e3TQIgNSyOlinw+q0hqFLUx7VMWW+nntXSdf6r+f8wGC4DVoCRy/XNj/HvbQcS6oj4a3Uu8riSwmvJvT53EEjtKXmXK7FPq1AthNSoYXFks6qltKnNRWixRfXHsvDjHSMneeOyj0Woj2XkHc+pjstCoStM282U5lGlqzVYeYl3mGTscnCHPl0c+7tfUXACMasiwbTvcY+LWsd7brJqh3YKqyngz6fe48w+sJKdlrXXPhPZv9FKUZ5eNdZAdADjL+0dTst2SlhFMbSJLUSmNFZAeAmnb24BTrvjeKxZFYD0VkB4C5Ov7yUuF07FxKdFQBu46xEMllVdTurE3RWALiPcy+xbDCoTR3V4dl5bttPD/aNt5G3pYvj5rWDdXQNVHJ4dh5LLrt0HnTtN04P9p1ZUTWq6d6GBlHrz8GQrdp1FvMv5uHZ+XpR58E/4w/T4dl5Wpj25PRg/zjznSVBanb19GD/ueTzvdOD/dzYs8Oz87fTg/1F4Xduva7Qr8unB/uvme/P7gdve/Ycsp8XHPOe/vvK/396sL+Rt332vHnnwH/Ptln4fG61OOe6R0WfF32Ws99p3vGr2pCe6+HZOffhXgl/f8mKHea0i+eKLoify5wLlx4/PdifCn+/Pzw7F9sWCfU8Y+HJvGvn+gCjhShkT7yjkv2x9XyyD8/h2flVkdWVfj9nm7m/FR2jzvf4S1/2PfrOk/D90jbxly7n88Jj0Lb3md/nFCnqnlfBMdbrnG9e28vOgXc4wn6Phf/n3lfh8/uCa7hStE3eeRfdi6Lv533Or03R5yXbdPaOWWdhRSFrXObeBT9VajXRr1XR+A/ZUA1xRKUH/ImUGt6Z9XUeKvrOnHxzzjTtd8HaYhV5oktZMcQiK6SI04P9VknwqSWSHpes1PRjbp0UlX5byl5HgYWsXvnpwT5f0c5b1c69r1VWSdY6rsHc81FFQ8voM13T1TrnoRMrnO6iBdWks+IdlYtOdbrxzzIjFn03LQ77lE6XqBOc6UUJJn5hp8i/c3qwv1c1rRAlWujv96wA+vzo8Oz8nVoH+XjqsEij+IKwbVTSkRTxStsu5ExPt7jFJOz/RfhsPWNRvAmfLWU+y7WkxOkVTcn5/2/K7nN6D1KrJ7X2WnYOi8I+j3MsyClNCQvvJ7Ut7eCfup4KGj+4TDR6Ba/BkPlWrOId9CCt2+4vcKWdoDnU0e2QVdkZ2qeEqn1KCE/onjKrAnh5v29sub9aG6Gqs0InBQBgOi0sXoy1xeYPwVBaABAA4Dm2WFg7wTB3tQUAAMwThew4CpnKqicAAKAe3lFR2ELp8ikAAJShe0r4LRuUKAA/FQBACit8WFgFBADUQVtH0TCkYTkYMlQqAQDkYluHlbIYDNm03lcBAH3BVgG/NyeKoAIAjGKrhSUyDYZMKtu/NwxGsZ5Si9O9ZpOxVGUiaxiMGqt6EBdsMt5z8tx7jBOpOQyO+YTBSFXieBFTNhnbOTgMRqIQoQ5e2WSsJpled/HXovL+9lTNPmGTcV11Dil0d1iqXzDvFRpyGYzeRJVJYxS9GGbPvYuXsF3HjQ4ryzObjJWo/xp5IKOQKR0de2Nt2fMAbhivpGzPuS+yyVhuAQgdVhmf2WRcJKBYiRHFUQpViC9yRTBpLfhU0+tOqyuLqph7Y9pp9r10b66Xw7OMGzYY8RYts8lYOoTJ+CphMGR71Nm08pVQqs+cBrbzJC+sTZ2VGbh/zg0LAajhpcn97iysgcdZKei4eJGKNqtk9jAYHff2hR2MnjQvJgBbkXzmO4/DEjqupkvM27y6juJmmSWZAh7Z1CRjJA+sf5YyqI9Ep2VN4GgwZBct/FIrznZafZ0CMmecxMAENZ8FK52J5Jtq0gFdB0PmTiCkPud6dkWvjfprguoQB32dlR3nPhit07H/RPe4aTvkVtWS467QMT8qOX9T1LjOVq9+NAw83QiG0iWhzDMYXdWoS1hF8/iWwehe6mFW2WElPqu208BbNhl/rvG9vOPLDRQqzp37KGWn/aquufzgcFLxub6OsOKcrS5Vz6eIDTotc0vw7WjTWcnHBmWZjDfYYLQl1jI0QhKx3ryzUvES86BQNQOGn7SJUtc8zbc1+XkG+bWk9N6tT5xuflNv4xe2bWeV0iKArwVNA4j3lFp5ruZQ2k7yfDa/T4NR6QBqtYWVwv1SUch+yCT6WhtcmkxH5LEhTaYtTTtqH869b/B71ux+b5V9aL2FlUJVdaT8NVFoZWyPvJO9zy8sOit30XDvnOmwWNJpPfOSYBKbLFACth00G3H8kNZpcu7orHxAafk+pzos9tPSkrkILkdQvyrzV7nHRU/P2y8U+wqd67AY+bRiCZCaWOGEb2Zh+CGl0+zcIa4H5nCyw2JJp+W7CmmfS6BBYbbPJMGvuTjbYTFJXaxOrawk9kgO0/pTukikjGXPHQVIQC7vwhp2H+9UvtS3l2ubzSKR5Vis66eKQrYVDJkLsUe2lTpr03nK6q7bNhX0Y+BwiZLBOu6wdh/vmubulbGV6QBXL9c2n1VfNq72EIW1v37jRBS8Sd+VbStxk7E5ZztWIZ0jnRKaUDp44h3Y7uPdveodS04NtYjjgxyaTIUBKOGD4mlgHdap41L9MNe1SszqTiVJxn3F9akwsIwune4vKjtLmRL3UWhUckP2WCb8fnbiSxgH0Ebnq4SKO626U0N7rZ5uEpIB0IN8DF7pgG1FWEMH01IAgI1UDNjWxGGp6rTqWlnWS9AA4Dry1lWlW+fD5dqmNUu7u493ZsXkgD6aBIwCf9CUipYGjl5bor5YqoUjwbLKStONSWRx+8qnHp97f+H1JZsJDtRKx4qnhJdrmzu25G+pmBrWXTE0MC38qHn/NuNO8QPQHi45nVhVTTqr57rpWLPUnMu1zamKKPDdx7sFWoVDrTm8tMBFzJZfm8oUUlEukUwdX9wACg6VnprtPt69Xa5ttrL4Ghaw8AvZyjhNsDW9xcRLh9SetkzjgiASaF0lvFzbfG3o1DemEupNqXsA3OJEtrNipsIabFqJzAGlngAwSVJZp9GClMk4LCmZjt3HOxVTmWZFRgEAOthpO4021mFdrm3KKmi2TlKmohVd0vXxAbAFXvy3dUEKmxVHfVhhg3ImAAlvKhZCnJZIVkUUaivX/sP82VgDlDrBPC07rT50WHWmZaoi7LP0uVRVnztrUEaLTsvmUvWqRui9zuRkePTuYNTJoYk96ozTiHs1CxmTcfUgwFeBBiOzYonv2aDzVXnuiz0pkFHn3VtpFX7EU3gaXEtrO6wGTvpcgiF7kNB894ukYynuXGRHOpcCJZNCBsUvns/n3pbJWO7da2YxvTXJrDE2JdSh5e4lfU6Yhga8mxjszE36sJBXV48up1FdY6IYCtBBk06rgWVmpMNqoMDQOl4DOImxlCygBe0rw7kdlqoiDTxavYlcDMnd+MKJR+ciCwJn+4Ss74vJW1mzDisK2RtXNyCFg/v0/7xasswOqZN6o44KfqsmOVNcW8gHJGRDhHOHLJHbaF1FjVcJK2RYbuqssv3P//gL+98X/vvWDbI8UdoU23HeVT95cqI6N8iHKzDI+qb492v6wD6okldR0Vn1uiYfAKCSDyrkVf7lP/23Sq705dqmrzX55AuEmlV91Mme9L79Ofd+0mzFsJb7SMkq4X/6R3/Reh9eTwUn4/6WYJ+M+5yeBOpTa6HPilxC+K0K6LOlASvLbZpZWZWl4TrvsHrTWTWNBvbhxW1+7k0qsAB3+VbV8g8qliG//91mo+1MdFaqYso6ZTDqawT4gjchHn2kmZVVmp71IRjaUY9QI/Y88M1zrlact7San/s2G4y6L4oLTFF6r+MpIS+JVfKdVwq5L/35/neb0mH5Koqm1qBOQq3JVKDmFm1//TpLSs89qU5smm6K6nZzriJK6yrMdVQUl8Vf8t+DoZwAXcMOaPVybVNbCked2oQVHbZ6VLx8zf1C640zEFRk5Xd77tuNLe62597kvLu63qrVFxS2YU4PKxg2j7DmPqkGnVb/Ipv5zWj74r7f/jmOd0o0oMTvrJP6gz1+PPXn/kA17uw9964WD2rGNmlug9JZgfKOYvfx7qXmNEzkWkfCMzncK2+acQuLtbR0ukLVyJs40t2qB1n33HVP24vakeio6ZUmqnMNNJ+/8rCGy7VN+ahufQ+vvR1CYhH0U0ZnMt5BRSHQBF1xWNKSKlzhQU9TKukuEjt5cfvaaS1CfgbIoqXDulzbbCLz28lqRjBskOumkqTTcqFCdRPLuZxEfqbb61+HPum5W47OSHfp+C6VYQ51VgetgReLsPelmMZt05UPyXMN7T33V3RWdqGtw7pc24SPQpbk5bCnAGnSUZkJLE7O3Z4k8eTc1VuVoBVacwmbpN6osLLqpuN0sjpYBZeZ7XZUf6CX1XwbeAfR7blfd3buoBZW1iXcfbxbaRlM6r40c/rSmFiuTqZ99qRo/Tx3E+EPr7Ck3MHISNKwEEXjttX1X1lpYZWhLnZrShWc3dHpahOl/h50UA5jqsOSDiZt2mF521lVkXRmP8lGfvtMn8+9Zxh7aWWtLHRYAIAsJgX8tNfnkwhlwJQAAAcx1mE1DCatjYxQXzC0aPkcAFAb0xLJtVaiGk4H6zqj+1rvDwDnMdphUTBpVe6c9PK6TFR7MOxp7h4AHtCZ4znPCd/EsorCePWxroTuRjC0KJIcACCF8ytlktYVVgYBcBinX2B0VgD0CysKqTbBKTUGAIASnOywopBJ1emDdQWAHzjXYVFVn5W630dnNc/h2fnx4dm5FRbq4dn5E2+LLe1piuvtdwUr1RqKiMI4c18me9+qANGCh/rk9GBfa1Ct5aycHuxjUOkA/jy6du2d6bDIspKSGgmG9qXgZB8Q6sT63GEBizk8O184Pdi3RozTiQ4rCpm02oMPU8HDs/P104P9B+rUpqcH+3NBtYdn52lH/nx6sD+nDc+nXDSFzt1e+B63dJ7T/1O9SJa3HW+XkFnAc0SPxI748OxclIIpPO7h2fm98O+ecPx39zuz79gqODw7j+Pv8iyEw7Pzt0yNgEXxpaPjialcD6cH+xt5x+ZW+unB/jLLsZDLrJMca3rWBuEcInE/OdusCtfk3TbElBRqtwqO85R1n9A+ZveP9hdb+TnH4AVavorRBOm97coys96HRauBveusiHt6eHihhlvy9cxSkOgz/vDxl20p+8DT70v0cJ0U+Vno7+KDzR/0DdpuQdyOXuh7ejH4518y+3pLH+i87TOkCfEn4ouZtpm2nxacV25nRbwK2/NO/E3Ylv9/Pf2cvvNd+Gwp89mOcEwm/P264nqK310U2yB8ZyPTWV1ntnnKbpNpG++Ut3UZ4CkAACAASURBVITfX9PjcMsonW4Ln8cdDh8E09/ps+NMu5bp73kFQq6cKBzSBbyzavAjW8TVGHkvXpmzNu+zqu8fnp1/E/6fmwEgOt3pe6VT7UyHVdqmJm2u+i618Ub4v5SQX1X7mn5WtF/Za8Qt2pLzfqmzT/p9PXNfs53kdkU7+DbHOX97KdrGNFZOCaMwNkO/Ndh0x3YlhqxJXzZNK9kHtwJehd/F6c3MUkqnMlVtOT3Yn8uvFB7cPzVoXyNV1OzLIpCd9vxWY1/KX6yCTiOettf87nHBAkvRs/7aoIq6SJl1WwtxipgOGl1iXYfVIiD02oXE5qw/puFu+EP8Kmy/0XA/fLpzlX3paL+fTw/2b5u0M/UHdUV29UtV5yXjt5H08fzI+NRS2s4Wcv2aLdjqWkvOGh9WFLL7lp2Vi7Ixc/6ZOoidC/kaHgpG+dLitGRZLYrSPKl1lHZWJikJ7+Avc632lFhptSi7ZuTor7uf2u2oCGtp2kHsyMQrVvAgWOOdzmA677C48B51VLUF+DLsONpZMdnpoKRJ/pDj6J174cSVK/rTc2abOX9Rxg8yt88c30gbn9MLtfNznW2zL3/OgJAuXizQ5wtC+/giwFt6TuRbSjtzfvwX0d9XNNiQdXUkrILOLYgUnTf5mbaadBCZgexa2OdN6reU9aMyCyxmkc6mhBQE2rYKymIwZK4XbL0oC+CrWkrPfM5fuI/0vQ3udM15GNNirbPSYamfgr8ofGXo8Oz8a9nLWPaQ0+cvOZ/XGlTy9t9gCV1cwTsRVzJ5x0c+P35t3u2flvYvCj7jFl7atvS5FV/kdxYunYd4/UVLaU4uXAzVSL+f6azyOo25v4nXSlgZvKfn4l14Bx2Tf/Z7dts8bAgyNd6AJjFVefQh5caVSGQXI6aBHLbcYyMWVotVv1yQHwiAGYQgUytir7R2WFHIVrLBby1x1bnuDQVTQdwTf+ksqj0PrQ1RqVkFqwoAoG2VUGFn9YDOCgDAbE9+RkcFABCxssNCRwUAyMOqDgsdFQCgDCuc7uioAAB10J2aU5Z6ssc7KnRWAACr4PFYlNwsJXEMAAAiPlR+rluqnudlfQ6G75N7AQAAAABU46yBpTA9cccF3T8AAAAAuIOTBlYUsmwRJ5VwtaBlD1S2AAAAANARzhlYXE9ZFCA3xLLtpXgAAAAAYA9OlKnP0LRQRRteonC29Wsw7LbMEQAAAADsxkUPVt2gdlNsBEM2Vw4QgEYMRgs0iVihIjdtJhQPVJ/1Of6ZjOGFtZXBaInu9Z/o3je971O63z/o/vP7jnAHADrA1RgsXhHOxhRqrj1xYUE7gI0MRkrrRmnihE3GrepmgwyDEb/nXy2+LFO67/b2XYOR6bAQtUzGcmWIByM+vv1q/4m15oewg4f4WZyMvcn0dzmLcCFbg90yuCTErcXtA7oYjGydALRlz+pBuGsGoxvG2JaHZ7bDJuNuM60HI2Wl1zphMpYbawejY7EsP8jF+omBFyqfFnu0UhaRlegpyUzzqsdXgC9BrVrQDrNgALxmk7G5wskwsIAc3Au20fXyuLcy6lQd/16jnEMTnoMh699g5BODEX+unvp+GUrgnZp/MYkwpMuRNSBkgYEF2mPcE+tiFmEtSLH9Xa2ejiQeRFaEgmfwarmCG7FTQDX+LvkB0EeuKHyDmfK8e2tg5UHZfu9mElEYZyQuddCcN5J+gJK8jcBT1U/gqQKgD6wIXtHPbDLWEi/dKwMrD1HTqiMJiCuKIbsOhsxcTAPIZzB6ojR50CcGI53VIQAA9nLDBiOmYwmx9waWCKm1zzxcUchMDrbbVL0fcVpd4HqMB2gG7jsAICFZQlQYTwgDqwTR0InCOHbLhIp8Gqf1EAyZnHYKkAcDbD/BfQf6SYV+IfDrEknfoEQP0NssQp1oLjadBeKlOrBzKZDHAXxXnoU3GPFA7S+GJgh2ZxHaaVjx9/t3Dff9K913/TGmurMIZTCXgXfBJuM9A8epBhMGHTxIC8RmgIHVAsMxW8g6VIEdwevdGyFJSR4dQr12Gljdq6nzd3e183JFg5GeTOq+GVg2nS8zYGCZON/k2fxkWdWDVnpvWCJsgRizZSAbMc46DIYwihvT3Sxv2bo6gIkAX9CLmW9357hoXR3AxPjtx30HbpE8mw9xxYgsyYTwpYNElG02GJ007b9hYCkizUaMQqZVM4nisy6CYc5DCIoxP6Cs+lRTy0m68VbaZ1QB4DrJO/VT19Js1u9L09U+GFiKoXipC1KS19W5f+WGHLxZNdC1JFKEbUsHfcXskmA/ywUB0BWTcWJsmZo483GkQegDDCxNkJJ8oNPQgjerApOikTCs7GEwMpXxO5119AAA8/B+14yRdd/Ei/VBT1tACje0yNOkS0T0q1B+B6SYM652YFxZhDnjahHGFQAWYHH/Cw+WIagczrUu8VIyspBpyGaxN/qNKxhWdpEsC+o3rnDfAQA1gAfLMFy8VGPsFM80bC2O5gH6A5sxyNpFYlTrjrma4r4DYCX6RbmTeF4pYGB1hMZlwyOSjOgnJtbjMcjaiG6jGvFWANiKpeLGlUuEu493KyTatqW5La9CSYEf9C+/aM+Xa5teLnsJy4aqjYIlvs/eZRkm6ux6gXFlH2aMahhXAAAp5gys3cc7XQrPVSwJQp2pK+6I2lS1Lc/Y27tc27S3REcJ3BCipT2l6sO9MrIGoyUDpW+WNe/fBtJ3SJzkvFonlJqSlIPRSz+MavG+p5PdZ2h6AUC0kWno0LBSAR9Y73MMsevLtU1d2XtKCYaxgXWs2pvVIyNL97Los7VGRhvcNx60ifoSfkqgwBMLgHbiGKzdx7tjh42rMrZ3H+8i4Ud3Z9waHcaQ9zIOSTFjvUBI0j4GIxOZoii0DoDtJPUnddJocp0GuZuoPG4DXwVjy5y6tyRkZCl1zXtuZN1o3r+TS889YFvzKTrh/QYAaC/u3Sg85IPNhoZm1gVjS3fsjjTBMK67pHRghyBpQyZj/SnAQI5ESFYvk/E17goAlqPfk904NAQyDQlPZGjp77QlCIaxtofSTp6ETv0hUe4G/cPaThUAYIhEm0rvuN3Qe8XIwEIdu59ckaG1VHcD3QTDeJlCpZG1EoXal1ZMolu5+9au0wWGwPIgADYzGN1oL+TfMhnkw+Xa5jNiTOZ44YaWLY0hI0vlPTJTANkPvvf9AlhHA0VlaSwVLgSg9wxGC6R9pze5SUGmbbxEeLm2uYEZ2zzkzVqwoS20XKgs8N2LeCwMtH3FRDFnAIBNcM27xLDSr3igSMZkFoN1ubbJNaP4TpGW/J43W2KzKPBdGVHovCcLA20/6UvWMwD9JfFUvcVGVWJYmZBZ2lOpETen5H65trmXxmVRLNKNAYVs2+GxWUuXa5udF1Im1XdV3qdtxz2XHy1oAwAAABm48ZTYFXyS/MkCG0NLrdHSWoSXa5s8k8Y6gUUy/Hg2nMnlu6Pdx7tbilnrmh1VcVSOK73324M1GK0Yfgd0gHIssphYGtcNlt7dwkS9z27QWsS9stizjZDhN7sou493T4YsYH6czo0RXiRa5fJeFLKlYIi0dAf55oGRuYEkG2l8kCZBqR7QJc8mqnN4oYN1uba5SvFj2r1Lu493umve1UKx18mKcwIAAAA0shjHWBkqfeakB6sIbmgxyv7TeBhrNLJIo0lJqmoUsoVgqLY8DwAAANAxy10V6vdSyZ28Wdqg4tidEwzZZ4Vt8EvhHQAAQB/ZIS9V+tNZ+IvPpXJ0ZsfZlCauKn7FJs9cXRC7AwAAQOSKDUZWOAy8NbC4rpcFzdAOCZAqIQo1K+Oq54dj7QUAAKCflZl+VpJt3Qko9gxEbhy7Gvo9WIORFcvB4B29mDwBAJTw1JXMBAysZtgWDH5iQRvMY0ZL51fbTtsDXsk4PqH/y/Kb9ksAw1oHD8J9B8AsiTfLqBPBqyxCEc3lbazqIIIhO45ClA/RhL2xaZNxu+Vh/bM6Hmyq3tvEDevBSPluM/D3yU4jq00pj8Rw1N1XrLLJ2AZBZqAKheVj3jEYLZGum6l+disuv6NRXFTEZw+Wtjp7l2ub3tZrdDAOSz9JWQcgx54W4wrYziKMK1AbnuE3GS/PMv7MkNQ4NIB3Btbu492CZh0s3weNLxa0QQYTtRQhYSHLZKx7EoL4OxtB2SPQhsTIMiECyo0s7QLbXhlYVDJHq2V6ubZpa3FkVQOOW6VXzHhJXJSw8Ju2y6P1wLI7AKbhHlAz3qwlNhhpW+livhhYu493b+S10pqOqVvAtCV9lizQP2sejHyo/wZkGYy+4poB0AFmjKxtnZ7qwiB3XgCYlkbK4k9OeIC1nqYVs/t4t95BwdNlw8cD9VnW7bn0oKiyj+zojLUkeEFtb2MuAbCcRQN9+xEbjF51rIa8M7DIqJJZlzzSlb32b/6bf8X+9i//hY5dN2Hxcm0TsQW2wuM+9GeVJVl35gIxQRW8Q9Ts4o8xmHUEABBI+vZlSbukCVz9/UF1WZ3ZEmEUssjASVTy//0X/zX78s/urDGu+LIgjCsHMGX4GAiMBFKorMdZxAIC3gHoiMToMRH4/qI6Yzw2sMi46pz/579cZif/3b+xoSmcV8tjrsA8JoRHtQdGAgkm41tDl4svI2CZGIAuSKQ/TEymlC5HfohC47FMhYz/2++2NIUvCboWc/XRgjZ0i5nMMkaBkTCybMHcsu09G4ygEwdAFySTKf1Z/AoFmD8gePcdOw4vCaq6jya8QPowN9humxKrA7UwZVzfmC63AQAgkkB0/UkniowsbmBBdfenYQXlaT/qhJkabBe6KiIKMiR1KU29v1u47wB0xGS8Z+RdV/COfwiGRoLHavHX/+F/NX3IRRhW7wmGjnuw2GywNScImxQRhTeraybjHaMe2OS+Qx8NANOYetdbGllxkHswZFYEc//N//0/sr/6z//e1OGufckOjMJYqweIJK5kk6r7CzC0LCCJwzM5SVin+46YPABMkrzrSmUVcmnRp89kGsjI6tyTc/Tv/saUJ2t79/HOl5R7VWrTfslRJEaWaQ9tamjxH62VBUABScdreql7W7jvKA4OgAl4oWj941bjuoWFnivKLqwTOL2hY1lp9/Hu2FAtsOnl2qbTIoIKZTa03Esr6D5m5prc2t2SLGnpT2yxQZA1MXS69ijuGKqXWUxyHZ6M1NS0477rf9dtEhwejLa1VzSwXWDZTP9+yyZjKakIqy+ayZI4rmpeRWHccSrxlNiyVKyNZBZiU+FmPvDuxWrFqkmEMbsrVmzXAGRbQPoFBeqqJTGkjhR6tOXp+r4PRsr6w1Jseb5NGFfMcgNrMPpm8Jk/YZNxbdFh6wfU3cc7Y7NQF40shd6rZ5sSHrRhh1fDf2zrkBORUASk68bEfU/uJf/5Q5zRadekaZ621yQ53yX6+eiItJKUIVKLn/fdlWtQXOzZFigQPdh9vNM+C+XHcMnIIu+VEnphXDGqbcUnFl17eIBZkszSwJiHA6ijb5IY6Jt+4vi9/1DjO1ZgyvDhRhZ5zVwAA0VT+OwqmVlCoqNPTMardN9RXxQAoBVnDCxmdgnvbffxzmrjRXH9SKeD/FvBA8+TAbf7AHRgjsl4ke67n0kdAIDOccrAYmaNrKfdx7ttQ8eSIgrVBvQFQ8zm40wvPuDani1jN7fOXUMu6ZC017XaozZxgncHgHmsj8HKgxtZpGGlO7jxavfx7uPl2qZt3g1lwqLeZw42IR0oEh0rZXFunrLMJmP9Yn+6Sc4hve9fVb5jHjKl+46JGQAlOGlgscTIWt59vLuhLBKdcEHSdX68bs84QfHSoP6imS4zGT+/y7RNFH37LiLph0FVxmR8MXs3BiM+ifNFkLgpr7FgLwwqAKRw1sBiiZH12ZAg6dLu491b14Kkio0r7r1Sr8XjMzxuJ8WkeGN3fGaT8W0fb/UM0bPFZgbXk8eG9mtcLN13IxoAAzhtYLHEyDrefbx7MKBxs9CljEMUqp1FY2mwJclsft6raVb0TgW3JHaKAbUOyXV6P9FKjO0rA950lVxQ7BS8UgBowptB1qAg6Qk36gwcZ4ZE2aK6fA6GrN+eia5IlJc/aR6M+YTjR/xvov8Eur3nC3GtwuS+6xRIxH0HwCK882KYECQ16cXSYFzdBkMmVU8JAAAAAHI4J9NQhas1BfOgZUGVxtUUxhUAAACgH+8MLKbfyDKSTUgB7UoDqINhjwVFAQAAAIN4aWAxfUYWj7/SHgysOluQIagdAAAAMIr3g+7u450q0cBFKjytjShkWgL1YVwBAAAAZunNwMvFQptIOZiK6YpCpkU0FcYVAAAAYJ5eD74kUvqRfuVLf79frm0aly/QsSTIYFwBAAAAnYEBuEOikOkSpXwIhmzDmQsBAAAAeAYMrI7Q5bVijO0EQ3Zt/QUAAAAAPAYGlmGikGkrGIwlQQAAAMAOMCAbIgrjWmXbuo4G4wrU5fDsfOH0YB816AT4NRGW659PD/ZRSqoDDs/OZ8X7Tw/20acBp3G+2LPtRGFsVF1pbCaWBHM4PDuvswT7cHqw35tYNXHwwuQq4fDsvOj9xPUB3nJ4dp7G/26cHuyjbqUmYGBpIgqZKv2tQuC1qqZoFpwOrIIhho6mn6TGVa+MbdB7dCRXgQwwsBSjoThzHvBateT0YJ9fv+vDs/N06fYeXote80Pm5A/PzuN3vAujnJYztymW85WeZZnt16mP+kjnfVFnyfjw7JwPyp/o12fG2G+nB/vPFdss0URzhf7Er9fJ6cF+q4oYh2fnK2Qcp/vl7d8ruhY0oVo6Pdg/ztnPSt521PYb4Rgp/DgXJW27p2XmPWE/L5mvzRn0h2fnLznl0ZbLrhXdyzx9R3781ZzzyYap/Co8y9lrE9GzsSf8LfZ88Ymr4AWbnh7sl5ZhEyay16cH+ztl3/UJDCiK0JgVKDJFPcF6pC90VRzH4dn5FnWiUjEfQodxUTEbfNdBFeyjiNKO6/DsvE7CxE46eFTFt4j7y35e81iFnWfN7VmdtpWwWDe2rOrai20gg6ZOhYXc+yU+izmDaOlgLeyjrlBy7jXIOd9nMkqWxPbk3Pfsdg9klH0UJ5IV14sbCL/R/4+Ev89drxrPqNgefg7puyUacXnnkU58LwTjdHZOorGTc86feUweGShXmQn0nAFU8GydpAZM5hmYCm2ZtSOzdJ13nZ6E8+VG9rLw2btl7/RaZAys9D7s0XVMv/sg7Cc9j2nmen1OYxTFfrBOP9e3uDoYWC0wEF81A8uBctQxsDIDwbtOqopMJ1o0qIlGQV5HvFLkAch0oO+2FQYLJhpQNdqcO3hl2ll7f5l953aiGcOgcBmuZHtx9p9rwGXuo1T7hePmti0zGK6W3C/xGr57HjLPitRzVhfxeSm5frenB/uf6+yyxXazCUvZsnvJ/S56RsV7fJL1tgjfm70bme3Fd6bwHtQ1BjLxjJ/FpIg63po6xyma/BXd65ztyyZMlaERNdvI2/FEv871g4KXq5dJC1gibIAhb1XKajBkpW54UEzNYPfano88irbls05hCfIlO6EpW17h7n2h7Xwf6cz2qzBQtGq3CsNK4CTjnUhJjavag3SGdJB/LRqs+DU4PDvfoevEf5Qsn9PgkRpXpUs1dK/T+/VWMHnVGee3V+DhSq/fVPL6N90uNa5Kl0/JmyfTj848YkXGFX22ke6Xe3LynukS4+pY+E6pMcDbcHh2nj7vN3n3u2Ip7KFGKEnRu51OvJ7FNgv8gb7zrChc5aToA96HHZ6dX1Mf9+65z2TmNnn3nQcGVk106lcVcBIMWWFHAmoz53XIuNCXGxopdTrIuJOl48XenIwLPi82o4pvwr7bGFfZwe2oyjCRHBCz5C4fSLDU8vhNmNUGrRkzVOuZaELGU9CE74a3m5LXqOp6lXpy8ygwKkRSg0A2zutjje+IvObETJnk9zJj0xSZPi4SjFNxdaCXsicwsAqIQlY37kI118GQ9SYI0ABzRjGf1R6enT+QcfPCvR8tvTfSiPENRXFWBQaFqkFcjM2KUgOmIO5llhFbslRwXODBSuEdcNlgUHVeXWT5PaTnVFM7TJdxVStOsMIAPaq4/qq3W1B8v25Tg1ejUbGXGrE1jb7UuOpqhaHpvVGO6JEkr704OVG+JO4KH/p64nlwaQW+/EdLgKaNK54ZGMC4MgN5JFLDhss13Og4cCaOYW7JpCr7Juf7YjCurPdL3M+18P+ABrC4vTSgi3wq2o/Anwr+ns5cj2jJQJb0fVgnQ88YdL9So6q0P6DlVvF6qqTSSyIeXyQn1q4Wme1qew5ltyMvbp39zpaY6BktfZZSj4oMZFCl78UTGQp5+17PvNersseqQ9ESa/Yak3ez8DpUvDfK+j2hXdtFsV99o9cnH4WsbmaOThBjpQEZfas63qScbbJyHLNsMBo0ngTvWV4WkBg8LWYY5SVO5KV0i4PXlAyRVzrmp7zA0hoZWkuZ2JtF4TPxeHtCfMec1yonoDb7nqVZZX/Mq25QI3uMkXcpXaJ55zlqmA1aFoBfN5mlNIuwTQxWJumhlILrV2v7nHtXqwJFzna1E4Akn1GZlYVZ3FxR8HsRdbJWS7y5dRJsarWnal+ymcR5+84wi+sUPi9MKsjZp3jfCzML+0KvDKwoZN9sEVhDVqBeZAe1OgNt5vuigbWcMagYGT2rVbE7YpaNsN0GBY+mQaKFWkcFWj0PZPBlY88WhOyjwmuS6uLkfY8GwC90ru+OU0cbimbbXwTj8julwNceADM6Tvz6/jC5xCsc/wHitAD8pM+SDHl4ewFsMqYELoJh62BfYAGyM2JQDjpmANymTBair3gR5B6FLE8B1xrgrQJ9hrx0CwUaVtlMSgjpAuAQmaXG2suJfcBZAysKWZMUd5MsB0PpNGEAfISn+t+XBD1PW8hlAAA6BN6qYpy8MFHIagVedgAC1gEAAADgrIFlWnCwjMVgWKi4CwAAAIAe4twSIUkrdAmEQAEAAABQCjxY1bwGQ9ZbJVoAAAAAyONqkHtRYVkVwEMFAAAAgFY4G/2vqFYgz/LbQLYfAAAAAFTiRXplzaxCiHwCAAAAAAAAAAAAuIg3AmFRGHuwjgRFdy6d8D0YMqjKAgAAAMAozhtYURgXut2q8VUsEQIAAADACE4bWC3kGnaCITNWfR8AAAAA/cLlLEIVWljPlEUIJXYAAAAAKMNVodEXIdZKFZ+DIbvt7qwAAAAA4AsfHD0P1cYV54Z7xaIQQfEAAAAAaIdzHiyJoPa2QNEdAAAAAI1w0cAyWYeQwdACAAAAgCyuLhGaZBtLhwAAAACQAR4seSDxAAAAAIBSYGA1ZxlFogEAAACQBwysdrwGQ7ZsUXuA6wxG64wx/vORMbbAGFtpeEYPVC7qz/H/J+MHPBsW8/6+L7XIlOb3mU/8/h73HYBucdHA+sYY+2pBU0SwbAjkGIy44fRrh88yH3h/50kcbDKG0K4pEkOK3/ftjlrA7/tvbDJGfwWAZlwVGrXJi5UyDYZs0Y6mAOtIDKojQxIjTeGD7wm8HgoZjLbovjf1RJrglu77s7UtHIzuLWhFU/akr63b51uX1MPOqO9hvvU9rhpYx9Rp2cheMGQXlrYNmGQw4l6KK4evOR94d+DhkmQw4l7Jb061+T0XbDK2qzD+YGTjpLouG9KGg9vnq4Nb8rw6VW3F5VqETxbPCuHN6iuJp+qe4qd8gs/AP7PJGIkdebhvTBdhh5ENAwvMY73n1VkDiyVG1j0FhtrKajBk9rrdgToGo6sO42pMc8sm4894emZLOTb3QSrh8XrdiC7DwALVWOd5ddrAYomRxbNtXixoShG3wZBhMPKVwchmT6oJdnoXMD0YLVCf45uXUgZ5o6ENMLCAHFb0S84bWCJRyKyNfQiGfl3r3jMYvWgqOu4q3Xk3TAHDKg++RKO/ygUMLNAMLlWy0dW183bQj0Jm45INxEldp19LQvJMxn72KTCoy9F932FggXa8ssnYuGalt7UIeYFm8hotUzqoDbxEYW/idPyCZ4YlnR6Mqz7BY+uS+w7jCgB3WYrf48HoxuQZ/OL7A0MeozijzxKv1lUUsl+DIevMbQkkGYzesCzUM5LlwLe+XwYAPGOLJkyrJrIPvfVg5SF4tU46bsp6FKLzth4uEpm8jDCu+sRg9A3GFQBe82TCm9UrAyslGLJjMrS6DMpdsFSRHrBZdqBRdzKwgMRbaVspLgCAerbofddGLw2sFF4/sGuPFowsC0m8Vn2WXugffEkQ3koA+saCzoSCXhtYKYJHqxMZfhhZlvBzkAX9uu9bWBIEoMdo6vdhYAlwQVAytIxnHXIjKwoxe+6MpMQNBtm+MRgdYykYAKBjuRAGVg5UR7CLLL83GFkdkNSRe+rdefedpLyRrUXjAQBmWSCdQ2XAwCogGLIH8maZKweRACPLJP4W6QVl9Kt2JACgHuu0mqEE73Ww2sL1qjqod/jms8q+NSSxNzCu+gaMK6CfBwo1+TNjKPjvGE+qxl8M4hJEITNa2Bf1CzWSzFJcWhas8qTaoTBve6kcrshvab3SHF7pp4x+3ffBKD3fJUFd/yP928W10FuDczASzzM9v/R8l1BhQBu3bDL+3HbnGMAlicL4IVe6TlsGjCwN2KnSzQfS3xhjF2wyVpdkkRiSvxrTdrLZwEoGZ2Pvbk24d+O78sr/ybn+asxTZ9N9N5UJbMs5I/NZDwruLwbvhpiUVoCRpRh7OqQ9NhlfGD2i7pgzWw0su4zqHeUGVRVJtqS+gP6+GVj9Ot+2OpF/yKz8uFLP9YFNxq2S3RCD1RBu9JhaMuRldSizEbSle+NK75JCFcnAfk1K9X0SU+3auOKeyb3Ojj4ZcwPrGHU1lVC1bOsXybOjn2Ty96tFBljrdiCLsAXBkK3GXgj98LI60Oppi+FK6hlO4llvl8aVyGS8akU7TKC5HEYFO3Tf5rkntQAAIABJREFUuzOuRCZjTNTaY8c77Bt88sc9Rsn7EpBUUrfGbGL0NQYGVkuCIbuIK3PrZysKkfnUmCQWaauDIz9Qh2FmFiiH2eXJLkiWxrrw2KQGtdmlwHoYF1L2isnYtHRPP+HXeTJeJmOrq3J2rcIpYGApIBjGgaomZoZX0MhqTBcZg4tt1/A187vFbVOFaSHRqcUGdcp3O5oBQE34+5QYWp2Us2sKDCxFBEM2NRSMjnIusiTxRiZ5pkHWbk+B7zNx8/F2144swUGXCbhJIp1gNrwh0UtsBAwsxZgwsnjQu+nzcpYke8xkMPdFr+KbbKVl7EQDNqyJr6sGS4TAXSbjZ8NGVmMvOAwsDRgoGM2D3qFAXg+TxuiONcHMwOT7sYy4HAAMkhhZppYLG0/QYWBpgmQVdBpZ21HYqzR7eVq4dhtgXtsI5GM2W5TH2fUrbR8AG1CgtK4bGFgaMWBkuVTqpQtMDbQXMK6swpRhvWp9nB0AftNVdmEtYGBpRrdAaBQaLULtDuZicJ6xLGgRg5GpUjgXtEwBAOgKcyKojURHYWAZQHPg+1IUdqLvZDtmYnAQ0G4bJlSgpzCqAbAGE15kGFg2o9nIgsq7iLnYK6hi28RgZMqoxn0HwB5MLBN+bLIRDCyzaOuYId3wDhMG5y3ib6zDxLKw9YG1APQKMwXz4cGyHS5GqlG/g0s3uFKlXB+J7pV+HMhg6RWmYu4mY6eUpAEA3QEDyzBUVkeXS9NUgK/NmMisRLFX+zCxPIilQQBAbWBgdUAwZMe6ylVEYe+NrCXtR4Akg12Y8VpOsSQMAJABBlZHBENtS4XrvS0IbWaZCN4r+zARc7fs2kUBAHQLDKwO0ZhZ2FdtLP3LRPBe2Yj+2EN4rwCwGStLVf1S9YXdx7uvjLFfDRTMFS/QD8YYLz/xerm26XuNrx0NhkEc8B4M7XzoHAbGlW0MRvqXhHkhZwAAkCTXwNp9vFswXCSXZWahs//vPt5lv8djl37nSsqXa5vOzyqDIbuOwrhat+qBgsdi6dTesovB6Kv29kzGWB4spitjXv/yIAo5l4FrA0ABcwbW7uPdjcFaXk1YoZ8jwfjixpazysrBkC1HIYtU7zcK2TY34FTv11K+9eQ8dfJKP3wS8w+zwdNuA0O3Z70P5XCeSQ37B/3uwn0HwCSNnDnvDKzdxzvutXIxQPorLWVyri/XNl30NKxqkBi4wrKWMvwsjTIZu+vlNJM96J/eWWI49ce7DfqA7r6g0URrFuS++3j35KhxlWV79/Eu4sbi7uOdifgMJZA+lvLZchQyM8Uwu6RhIU4pzKgFAzn0ey0n41fcEwCsR7cn+0eN78wRG1i7j3dbBhpoGm4svpCx5YTCuSbphiMN+7QNLA/2E92yHDCuAACsaaxh6sHyvVjwPRlaLnjolC9J9MCLpXtygPIo/cREEVkAgO00jEf8sPt4Z6aGlx3wZUOrlc6DoZbBvA9eLJ1goLUNE/IM0DwDALTgg6EaXjaxTt4sm+OzlNc84xmFqvdpBWbir/qQSeYaX/p+AQAABgu9N6DPSu48PsvK2J1gGKeEqh7UfTWkf7WgDcA8+nXPAAAuoHscb7yC0fdSOV8pe9I6dAS8R6GBQsjm0T17QYmUfoKsUQDcQG9s9WTcOIa57wYWZ4X0v2xEdQyIlcak5SAOp5/83vcLAID1WLw8yGBgzVjgcVmWtGVGMGSqBVN90DkzDQZa2zAhMAoVcwBcQHfoSytPNgwsARuNLNUelCjsXVJDOzDQ2ojNpbwAACYw4b2ajFtV8ICBlcG25UINXix/sglNZBACG/mEuwJA79HtLGgtNPwBwZxzLFDBa5tQ7cXyJdgdA20/gQcLgD4zGOl3hEzGy2138eFybdPPIrbt2LKpvI4GL5bVYqsS+FbeCdgBdM8AsJXByETdZCV9QLpEiDiTeWwzQlTWRfPFg4UlQqADSHMAYCOJcaV/Yj0ZK5FJig2sy7XNDRU78w3L4rGU6mJFIZZZagBPRj9pVDkfAKCRwSgytGqhrB7wLMj9cm0zULVTj1iwZamQ1N1VgmzCauDJ6CcwrAGwhcHomIwrE0zZZKysHvC7LEIYWbnYtFSoMhYLmljVwJPRT2BYA9A1Pw2rI2MtmYyV1gGek2kgIwvq1QK7j3eNpfJVEgyVZxNimRCAeVTGOwIA6sK1rXiGoGnDisXGlXIH0y95f7xc2+Sekp3dx7uvBgopugC/0VYYWbR8oWodmt9bZe5QALRjQvtsMoaBBYBOkveYj2MfLZFdUV77lxUZWCmXa5sXNuhkURzUr12KZO4+3m1frm3a4NnjAXgvivblY/FnlSC7FgDQb8zFP3XFKpuMtcRdlhpYtnC5tvlAg10cg7T7eHfVgbF1ZcPSaTBkr1Gobn9RyBY0BNADE/igZI9SRPLgvgOgCm3GFXPFwMoiLGHe91QL6VahW/Wb4uB5YA4fBGNl4x7gde3nfQdANVqNK+Z6LULS79KydpqHRSV0VBpE/tQmBH0ABhYAoC2Luo0r5kOx58u1zef4YpnBiqw7LOkBAAAADeDZgpOxkTHUeQOLJUbW1KCRZQvKMp08Kv4MAAAA5PGgQ4qhDC8MLPbTyNJe8odnE+o+Rk1UFuk2qzcCAAAAmIPHWxkvCeiNgcV+Zhvq1rD5onn/tQiGSvWrEIeVD9TuAQDAXW5pSbCT8ldeGVgsMbKWNR/CRLFJYAe41/aB9H4AQBWvZFgpK9zcBO8MLKIvxVqhwg6AanzQmQKgnzyTYaXb0VILXw0s42utHfFd1WGjsJd6YlX80e7mAQAAEFA2JqrASwOLAt69JxgqXS6xIrbMMpBdaR8m3m0sDQPgJldxaZ/ByIp32FcPFtMZ7L77eOdj8LMVGl+WgYHWNswEqyK5AQC3eWKDUecVD3w2sH7TuG+bBl6IjuoDA20/+dj3CwCAB6yzweity9Pw2cDqS7aRVWvOAHgAloYB8IOFLo0snw2svoBMQgDUAgMLAH/gRtZTF2cDA6sBJGhqBcFQnSQFMgkBAAB4yAobjIzHGf/i8ZMEY0GedQg5AgM8kFbdP+Bi9wp+338gbhR0xA33SZg8tM8G1q8WtME1XAvufdBuSPN0347KLNRgJ7OcJd4/WyYYF2wyVlk3EyR1SNMEjD9kkm5sue87bDK+tqAdoD2qJ93dPaOD0YtJEVKfDSzEUcjjmtfvh4E2b1lbGaDNAMa1YnSjr3L9s/ZM3sFogU3GdnpaJuOLxtvqv+9TNhkvaj4GMInOIsmD0TFj7Mjg2SyZfLe9jMHyVKeqjL4u65k4b6TsN0PnLNHEfUcB9CbAuAIyTMbHNBEzmaxlLKvQ1yB3nQJjNrq9f1jQBvNMxiYGWsTyNWEy1ib0yxj7XeO+Uz4ZOAYAgMX9xWcKeTAD92IZwFcDS+fygY26UwhMB/0BhrWtoB8CzUlCHkx5sozINnhnYO0+3r3o3P/l2qaN8Ti2BmEDAPpDPz3pQB2JJ8sERmK0vTKwdh/v1vsY3B4MkfaslcEI3gwAADCDmTg+A7UKvTGwKLBd9wUzt0YM6mJiWcJklguwhcEIge4AmCbJ8PMiDMALA4uMK+2ZAZdrm9B1sQ8TMXHwYNmHiVgNGNYAdIFOaQiRwehK5+6dN7B2H+9WDKVd6syKAk2ZjFGLsZ+YMKyhpQdAd5gYc7V6qWsZWFHIFnidOttq1e0+3j2ZygZgjK0aOk6noB5hAR3UsQIlmMkkBAB0hSnFdY2hAIVK7lHIrvKsuyic/ZdblxvB0LxnZ/fxLrdtOrlc20Qgeb+5MiyGB2yALyFMxoi9BKAbpkJZKF1c6dK3nDOwopB9ZYx9q7Etd5+/RCGbBkN9Uf+7j3dLpGv1pcNYGGO1i0AjeOmQr5ovXd+qA7iAic53G8ktAHTGspEQIJ4prsEr/s7AisJ4uU1WpJMvHyqtb/Wf/tFfsH/5T/+tyl22YXq5ton4K7s5MWBgJcuEiPmyiZOak0EAgIvwjMLByETDuQKB8tqpsxishsaVFiwyrvjSIGpr2Y65orw37l4kD2lT9FiGwQj3HYDuMBWLpTypJTawaFkQxtU88Fa4A2LkgC6Q4ABAV+itayqiPGEu9WBZ4Wb/v/7ir+PlQVu4XNs0JdsP2rNn5BrCm2EbZiZBEB0FoEtM6GIpj+f8EIX2xDD8T0v/2oJWzOjl0mAwdLRga1Io1ATwZtiFGcM6yTQCAHSBKVmWwUhpLeMPRoKD3eMEsgygEM3qv0ACc8sHqEkJQLeYyOZVGodljZL7j/9q04JWxDxfrm0eW9AOII+pdHosF9mFKa+r9uKwAIACTK1SKJxAW2Ng/R9/+S8saEUcd9ULxXYvMbdMyF9CUxUEQDXmYiUHI0y+AOiOEwNHVjaB9qLYsyou1zaV62CYIApRM03A1JLRChuMID5qA+ZkOhgKQAPQIZOxmQmOookUDCzCVeOKgIH1EzNV2BNMFBkH9TAV7M47X9x3ALrDxEqFkomUNQbWX/3n/7ezYztuXLEOSwjZh8mgZ4alQmswJTqasMAGIyQHAdAFpmqDKpBmscbA+ufT/6WLw049MK44Hy1og02YrB23Ao0kazApDPxNh/IzAKAWJhJbWge7cwPrWU1b2vFP/uPfmj7ks0dlcODBEjEZ7J5wxQYjKyoh9JrJ2LQwsFLNHABATSZjM6EgLfv1D8GQWZM191f/+d+bOtQ1sgVzcVNkNB+TXiwWl1lA0LsNmH2GByOlhe4BALUxEQ7SKgQkXSK0wot19O/+xtShsKSTzw8bG9UI814sFge9w5PVLaZmtiLcyIJxDYBZJmNTRaAbv9uxgWWTF+uf/Mf/08hxdh/vIBo4j08eLGZUH+knTwiA7hwY1wD0AxMSLY1DAWZB7sGQWRHs/T+8/itTh/IibikK1Z2Hs3UIi5iMTQY9i3xTXdMKSGAqy2ieJxQDB8AoJrxYjT1Yv4i/cCMrCmNtH9kdKh2Y//o//G8Lf/uX/1z7bHD38e7Ng0D3Txa0wWYWO9KrWqL4nA1jhUrr0o+sR+697MLY2aL7vmhYALWawciawv4AKIG/Y4OR/ms5GN03CT/4JfuHYMgWyStSZwntIRjqEHb819z4MRE8urD7eLd0ubZpVjtJLViOKiN5AW/jga8b7qkDWDau0ZUlKVbcj6Vx7r0cjKZtZp8t4UuGr8biRMpIDOp+FChHLFwfeTCwItVo/3MGFvu5VBQvGUZhPICLXhIeEP9bMNQeGL9jqFN4Sc8VeApP3+8+2+uFDK0d4wH4SfHS/iV2TMaLHd/31Is5JU+muWSixNC46aGES7+8dNBiMwfvRyXDD3INLJFgyLhCskmV5JjLtc3r3cc7I7Ou3ce79cu1Td8CvGXpIjDYJF0tFWa5IoNnGpd30WFsJZ6qI+ijxXS1VCiyQPFZjCaoe1qWjQejLbrv/Qy2T4zKvk0kEOtprp/blpX/sdpzw5fvTD1ALiq6Syzl1mHDuyD3LEl2n80z3FuSyniuHIATI2qJfj5aZ0xNxva8T0k5I5uNjmu676817zs/lz/SsrdNHowTY8V4syTFeU0V4u4+rtLscv8G9Um2xRQudDBp3pMpy2W9UcED0Q3FUZxcrm120zk0JArjF0zJwGpLFql27B9s/cAmA4tBENQQ+g2sRApjgfo9+yYW87QzxhIjYoXO80/0r/1xZqrf/+S+r9CE4pMrfXjlEmHX8Cw/QwHvfPbjlIGFJaAGTMarGGx7CO/wcd/dpG/3Dc9pggfXwZpizxUYccdCfLQn2OZdAabwpfYoAMABnDCwLtc2TZW/cMYjFIVKgzmNJzF0Doys/pHEkMDIAgAYwRUPFjNlBFDMlwuoDNY+ceSc1QIjq38kRhYKvQMAtOOMgXW5trln6FALlL1oO8oCHYOhkXpOdgIjq38kelTdC4ACALzGJQ8Wk9WgaIHV2iJRaFVqtvvAyOofiao+lgsBANpwysDi4qOmjsXFR00dqwEqhRP7F3+VR2Jk9deTp44HZwxWvlwI41oV3WlgAWAprnmwmEHXvs0Zhco0QIIhM7X0aj+8tAoMzjYsNymI2jmJkWWujI1fJEYqjCsA5nDOwKLCzEY8DbuPd9Z1GlEIkUytTMZ7iM+R5oQGWXeLpnN9tKSsDqjPBk1KAAA5uOjBisVHDR3KVOkFGVQuD2LWngc3FODVqMODV96LyfgWS8W1SA3qvtdvBaAUJw0soq/ioyoD3E0lDbhJ4tWAN2ue1LBybzmwDolXBt6sea6xHAhAfZw1sPooPhqF7KvK/QVDeGgq+enN6qdW2HuuvTasRH56s4wl1lhM6rHChAwACVz2YLEeio+qFBfFMogMfNbe3wF3p7cDLD/n5L73bTksEWSFxwqAxjhtYPVJfFSD9pX/Xggd/Bxwfc++TL1V/AdeHO6164eBfUH3fJEEWQEADfnFgwvHZ9VXBo7DxUe71Mx5UrkzLA+2ZDK+iAejwWiJJD18EH+9JW8VvJtFJF68HTYYrVPCibKKCh1yQdmzAACFOG9gcfHR3cc7EwYWXypcIpmILlDZkcO4UkUiTZAEwg9GW7SM64qxNY09cfBQyZNk0CXZzIPRtqFJniqeKa7q1qE2A+AcXqgY0/KdifI2U4MSETOiMPaQqAy2X+x1/UFTDEbHlkl9cKPgOwZWjSQeTX7Pty1q1S3dd8gqAGAQb8pEUCC6dnf95dqm8WsWhSxSub9g6M99d4pkWYn/fFKpxp8DH0h/jwdWl8U/fSG57/yeb2n0br7Sff8BjyQAduDVQLv7eKfUEMnDtIGlwXt1EgwZsoJsJfGAlA3CUwQfe8hgtFIxQXyFsQyAW/hmYKk2RubowMCC9woAAABwDNd1sN5hUHzUCOS9UglmwAAAAIABvDKwCCPio4ZQ7Y1btfZMAQAAAI/wzsAyKD6qlShkytXjkTkIAAAAmMFHDxZzvYgxqbarzoiEcjsAAABgCC8NLC4+qmnXprxjyjW9gmHvaqkBAAAAneGrB4vN1LUVcrm2qT2+Kwq1SCigCj4AAABgEG8NLCppozJr7rPCfZWhXPk7GHpfoBYAAACwCp89WNzIUuXFer5c29ReXkRHYDu8VwAAAIB5eiE62VLhnRtX2uUNojAuo3Gjer8QFgUAAADM47UHK4XU15ssF56YMK4I5cYVMgcBAACAbuiVd2P38W6pZobeg0lVeFoaVF6oGt4rAAAAoBt6OwDvPt6tk1L6R/rTD8bYNQXHGyMK2TfG2FcNx1sOhiiNAwAAAHQBPBwdEoWx10pHYPs0GLJFZy4EAAAA4Bm9iMGyGB3GFYNxBQAAAHQLDKyO0CTJwDwrdg0AAAA4CZYIOyAK44zBLR1HRmA7AAAA0D3wYBkmCtm2LuNKR3kgAAAAAMgDb4dBopCtMMaeNB3xORgyU5pdAAAAACgBBpYhNGYMxmBpEAAAALCHX3AvjKHNuGIMnitQn8Oz86XTg31opAkcnp3zZfsV+svF6cH+1IqG9YzDs/O0rNnJ6cH+cd+vB3AbGFgGiELWphZiFXxp8NmF6wC6RRy8GGMYvJJrkudZPoJ3HwDQFhhYmtFsXDHEXc0jGBJV7Jwe7F9b0mzQDXme5QfcC+Arh2fnvIIJryCycnqwj4mERmBgaUS3ccUYBEVbcnV4dn6FTqafHJ6drwgnvnd6sA8NOdAH7nGXzQADSxMGjKu9YMgQJ1JBnvFEy0I8m3OJfo9gZPWSmVwKjCsAgGqgg6UBA8bVazCEYntTeADz6cE+1wybLQ9mvBkAAABAK+DBUohuKYaUYAhBURWcHuzvHJ6db9OueEzChttnBEzAszC59/P0YL+TWC2KoVmnX29PD/ZrJ7mQ9/YrY+xPjLE/83izOudB5/xFyLT8vY7X7/DsnB/rE7WXH+c3FXGPh2fn3+g8Um4ppjLXq394dn6cd614+4rOg9r+LfNnvv3noizcw7PzePnt9GB/Q/jbFWNsO/PVVbEt1A9dZb7zIO6n4HhFVUHm4kvpGmS3T//2Kn6fzmNd9OzTM8D/vkCi1i/0/8WyrFvx/Pu2UoBlEUVoFhGdAb2rasQg96oXWua7me34gPHMOxbqeK6EQe+BYnoqBz7qWMWBi5FMwF7NdmQHGkaDzV52EKhKgScv3v3pwX5ubF/BsWq3t2AweCWZkRXqvDeKBvzDs/OXdFk3g1RKfzoI0r7S/c2OmTeokYzDTcEu+eCynDfIpNc8M1ClA84reVLrtPmYshuLKL0HdG+r+qfVHANkvUbMDjc4bjPbVZUDm9uG1XtG84wVkVyjhPY7TZ/tw7PzNzIOWPaZq3mtcu+d0P5VeraKnpn0O68Vk/Ki49RpI++fZklQVck/mWf0nvqz+JnIXK/4u8L+3h0np63p92o/776AJUIFUPkb7cYV9K60IhvPxjugN+o8XgTjitH/n8o6NG4s0OdXGeOK85V/JnjX8rbfpu3zDB4+sL1IZFOKHfbC4dn53LNccqxZe8v2TZ/nDbhLNMAUDuLC9nnGFeeIjK+6pB4gcX/p39bJYBaP/1QxUC7Qs1C4zMz3yY0VOo/0vhadT+45Vnz+Ne++sZ9GfPazh5xsyQXxFzKoxfsypWLy12XvC7VDvNfXJA0iHu8me52roP2K78QJeZ1PhL+t53lq0vMT3hvxXD8Jbc8aLtdkPHPjY0f4+xIZHUXcC8/MVNiHaPw9ZYwrbnQG9L2pcJyFnGOIbdxJt8tsu5LpQ04y14pRe+KfguPcZK7XtZBclRrjZc+9uM/PRd/zFSwRtiQK2X1mcNXFCfSutNJ22YJv/xt1Nkdph1QSQL8ndMB829+pY/xVGER4luNDjicqu5xwQTP+KXkcvtAAN+chyCM7qJTNRrPZdqJHIe9chYSClJ3MUkSpZyZn+2XxetCgu0IDUeFyT4Z0kBOv9QZ5OLIenBthAJlmvXsZD89TyaqAaABOyWsi8z6fZJdxhDak3oWVrIis4F2NKfLS0rV7yGz3tWS7HfreluiJygi25no2BGP8pe4qCrWnaL+83cfCdTgq0XlLr0XR8pv4HrxrG137a+GZiw22giXP1LB45xXk1/jw7PwiM1mZ8z7y50y4Tt9E40407PLuJ22bXourtG9LPYKHZ+dHwnerlodnHt6c67WRGojZ50BgZqBLPu9eAAOrBVHI3rKzPk1wMVEIQypG9HrUXZLLIa+zvxCNljzDg3dGh2fnebELfPudikGocMCkDrN2bFCOcZU74JX8nbeVCUbWSqYjrRoMjmlwLPKAVW2/Kgwm38jYLCUdVMg4SvdTdM1ST8ycccV+DphpPEo8+BUtsRKFS6AVbS58/zOD8VXGSyI+44XGTI5hWne77KB6I3xWZKiL12uhpmq+2J7c/YrXocLYnlsKZT89drPvFDWEnjnxeudOzkremT2K72I15UGyHiLRm1TEsmD8ZCs3PEg6BXL1AmlCl/56U2Asp23vpbYclggbEIVsiTIFTRhXU4iJqkVYqklnZ228V7mGGXXgoqdnbjmkYmApDaIlmuqgfWQSxlUV3MgSvjJbGsosD2SXJmQp3F40aGSXncog79XcMXKO/yrcr8I+gZZwdA80RQNn02e86XY7RR9kBvtsEHkVVV7Z9J0q2m+Z51D02FV5W1QJFNfx6swMLPIQxmTeu3dk+pYvbRpYkZRQFvcnLhP3bnmQwYMlTxSyokBfLQRDiIm2oUYc0nVZR9WGzEz1m2Qn81vB0pnodWmsg6bKuKpgNsg1qSsnXDuZ7b+UdfqSlAVpZ/kseCyzXrxOEONvZJ7xuoN4znbis1llgLzSBGe7zBjL4XuNz6vi1aqos7R+Inht1w1mlIrxYkXvxMfM79sK34l3cO9b6vkj0WbxXoqe9l5qNsLAksDgkmAMMga1U5perJjSwVocnIg/Vhy+jUdoKRPXVFtTLSMRkCJ26GK7y7K96iAOJnXVp3XEQ1YOnpRplf66VdMzIUVBKn8Z2YG2Lk014WbXXibBoorMu3EvXGdd/Llqv9wLZ6AdeYge2rqGpO4xq8hYTo/bW81GGFg1iEJWlqKtBRhXaihQchfjm3R7CF+LssWEVOgmtJkxZ9vDM9BOKrRsqmQCivatirrXSYdg7A8N+5QimyZfE133og5tPTpFE4y2S806MDbpFrFIU2pDiKlbIuNT9D5r8Z65AAysCkx7rRiMKxNspIJ5Btz7uQZWZsC8zVn6+FWBB6iUjJbNW1FGV8a4KtMZ0tpWnfuvoKknSAmUqZmblZZScP1/GMpwTpnFVlUJZNZg9s5QIkH6ay1h1JZU3u9MrJ/J5S/T97SSjDfvngLsZWPrvARB7gVEITs2GMg+A8aVfjIdtO7Cp3OdIS15iAMm1795EH8oBktqvzIIBouoOF3kpS01rkpoOxB27jkiKq91RgNLPO/cZAVJUkP7WjK2S5RdkOnHGpWQyshvyMSvydAqYLsmdd4tMb7QZIacmDijdQImSepZzE4mtcS3ugIMrAxChmDbQElpYFwZRcw8MyGBIQ6Mog5N01idNs+nqFr+IBgBW2UDcQOvxMxIlBzgU7oeTGTujZhxqNrASqkyut+RaUdtIeRMll/TCYiukApdhhuryvo12I5CMsv4MvF4uts160Mz8jeqsi2dBAaWAC0HyihCKwPGlVmoo0oHEi3GdMYokJ3JFRkkTb0ShWTKVyirpZnpXKXfKwsGE9G7V2igpLUJ6VeVBlWWT3l/rPAype1Zkixonj5nCzkJGGWIRorKbOvZM1ql2t/0vcjEChUeI6Pg3kXpl1k2coWafNG1EoVoVa7QzNTnM7/3FhhYpMbexXJgCoyrbhANi7IBtIKyma6Ypix6Q0o9IzQQ5noAMl4klYXFxU4799h5mXy8g66IvxIH6lwjqeLai0ZO4flSKRqlhdbJwBPLjsxdFzI+xBm7jgE3HRC/ZgdESpEvvH6Z9jwVFPydK3Usms5RAAAgAElEQVSUec7u8+4dP3bOdqKR8o1KQmXbzD2lb1QOqpbRR1619L1ZyislJZTBeSt61mos/4nvAT/GFenmrQvnOxP6LCr6rBMSd02vxQK1k1/nY/q5ob9FdK2y3l/xHvFrxe/vkwKDOOvh7qX2lUivB3aDZW6KmELnSj2SxZ7FZ6C2bENmYHklAcNXlp9xN7dfYftZoWChLMw7oy2n/Ew2Xf9aWD5KFc2XshpfwjGLAtXFwPtZmzPX6FXwxl3lGJhz+84xwG4pFf5jzvs3p3ReUOA3/c5Spg25qtN5iGVuyp4TiQD+vGLJs2vXJlC/Rhseio5Dz1Ud43OuwHLNc5/TkpPIeiwqSFz0jFYVkU55t31VEenMMepkjRcVo67V9wjfKytuXrovMoiqgsmLikXnFs1Oj9P0uW1aPN9XeunBikL2RB6rLo2rBxhX3aPII7SUFlemDkY0rlYLjLY0KHRBKBr9JhgLZSrN15nPt8lQSAvMpvuQihPJqJWLJWo2Mu7/9FjpcW4rlNaDjNdui65R+v6VGrU0eGdnw3kFm291xHxQ+8sCmaek0q5TXLSor5iSMVwYH8efvxrn8DnPYKDtinSMXun5nntW6VnaKLm313TNslUq0lJPudeSEkKCEjHQC9pv9nqc5BSczoV7iOgYefIC6f6LjLQN4aeM9HuFz0ymgHPe5xf02SpNsh6En7RwdK5Hle7ZIl3HB/p3Wfh8o+zYNeh93VzWJw8WD14n70Any4AZ9oJhf8XXdCM7i8p4nJbruP3FGWiBpMJcAdecfSxlDBUmegPS5ZyyGTctEYmufT6gfS+YXc8MmiJjgJZs0nfkWTQO6bNvgmE0O0fykqzQjLnw+tGsO40leha2r5zRC8fh+/gTtfMHGVZGOnQh3mqBzhUDCQA/3410ubxWP+o73htYUcjquFFNshoMYd27Tl2DANQD1xMAt6GA+niyiOXBBC+FRqOQrWSWSqwAwewAAAB8g7zbKorne4U3BhYtAd5oKpXRludgyLKxBgCATHYivFcAuEW25Jeu4vku4nyQO68TSAHrL5YaV3swrkCfoeD/3IQSygqrFewOALCLHOMKqzQCTnuwopC92LYMmGExGGLQAP1F0OC5F+qV5ZLJYgQAWA7PNqT4ydryKH3CWQ8Wqa7balxxCYYAxhXoO9TpVmXMnmDmC4CbkJwDjKscnOzUeCHmLmoF1gRZggCUwANiIW8AAPAdVw2susrKJuFeK9liuAAAAADwEOdisKJwXt7fApaDodYirwAAAABwCBdjsGwSDT2hWCsYVwAAAACY4WIWoQ2lbl6DIdNRNR8AAAAAHuClkrtmIL0AAAAAgFJgYNVnIxhWV2IHAAAAAHDRwHo1rH+1EwxRWwkAAAAA9XHRwNqjmoO6+RwM2W23pwoAAAAAF4EO1jwQCgUAAABAK1yNwfqs2Iv1SoYVgtcBAAAA0Bpn639FIXtijK203A3XsTpW1CQAAAAAgBinC6xGYezF2pLc7JkyAuGtAgAAAIAWnK9gH4VxRuFLxddeKWgdsVUAAAAA0I7zBpYI1Sn8RGrvPxhjtzCqAAAAAAAAAAAAABzHKw+Wy0QhW2eMfWkQU8ZoCZRrdv0Gjx0AAAAAAAAAAAB8Aw6sDqGQsW8UMqYD7tj6TqFor328xgAAAAAAAAAAAHAfOLA6IArZFWOx86oLphSt9R3RWgAAAAAAAAAAAHABOLAMQmmC9xY2LXVqnSBSCwAAAAAAAAAAALYBB5YhojAuKH3kUJO5I+uE0g9RsxEAAAAAAAAAAACdAQeWAUjr6sqDU7lGlBYAAAAAAAAAAABMAweWAaKQRZ6eGhxaAAAAAAAAAAAA0A4cWJqJQvaVKg32ATi0AAAAAAAAAAAAoJxfcEm1s+D5+YnwVMntKIz/wnWzvjPGLqChBQAAAAAAAAAAgDZ8wNUDmlgg0fo3nkIZheyeqjACAAAAAAAAAAAASIEUQs1EIdtijN14fZLyxNFZwTCuzAgAAO4zGOU56FckonB5v/ic8/dXNhkjLRsAWxiMFujdziKzSPdKP++ZjB9wnwEAAIBi4MAyQBSyF8bYkvcn2hyunbWHVEMAQCcMRks0IeU/f6T+2uWI0XRyzB1i/8AYe4AjDAAicTYv0c9HcjLnOaRcIXV6/Xj37k/GsKkAAAB4BxxYBojC2Eh68f5E1cANsR0IwQMAlJBMVvnPn+jfPukS1uWV+t4/08QXUSDAPZLIqHVySq077pTSyQM5t/8c/x+ObQAAAA4BB5Yh4MRqBJxZAIBqBiOeqv2JJq2IdtXDA0V43LLJOC/VEQD9JNGS6/S+b+GKa2FK7/vvcHBJMBhFzrTVPza0L7wMRsek7Qv6h5jy/YP+fZ5JPyDa1ThwYBmGi5k7nprSFXBmAdB3EkfVr5i4Wgc35H4j5xb6aNCexFGVvu+IpLIH0bl1i4mbABxYXQIHFrAVMeL1GQuAaoADqwOiME5huYdR1hhoZgHgM0kqEJ+8fkE/6TRwbIFqEmcVf9e3keLrNLfx+z4Z3/by7OHA6hI4sICrTDMR7rCVagAHVsdEYVyJ7wuMtsZwR9aFo20HALCZTtURolN7wZQmut+xEtlDfjqnj5Du2wte43edLzz6Hq0FB1aXwIEFfORVsJfg2BKAA8siSCcLIfPN4C/252CYW4YeAGATg9E2JrBAYCpMcmGk+UTisPqKhTog8EwTsmuvLgocWF0CBxboE9d9XwSEA8sByLG1TY4tTPiqQYohADaRRFhdof8CEsS6h3BoOQYcVqAZ3Hm94/S1gwOrS+DAAn2G20kn3i0KlPCLtS0DM0i4/Jh+ZkThzKmFtJv38OuyHYWxA4tHZaEkPAAmSSax3+hdBKAJaUVJOLBsJ3FQf0PkOGjBduywBgAAIMtSvEg8GF3Rdg/k0PJ2/gsHlsMEwzjS6J23lZxaED5OiMXyozD+/3UwhHEEgDYSIeYrONQB6AFJRdArRFkBAAAAVrEe/wxGjCQauDPLK71oOLA8I+vUovRDVPdJIrK2SXvhM0W1AQDaAKcVAP0BTisAAADAJZKMiMHom0/OLDiwPIccNXv0wx1aC+TM+tJTPRoemfZC6YU7wZD1s9wzAE1BeiAA/WEwWiGnFaK6AQAAAHcRnVlx8TNXheDhwOoZJGx+QT8xURgLrh71bFWVn+sNpReeBMP3+mIAgAyIvgCgPyQG7lfccQAAAMA7eBDLE6UZ7rgmAA8HFuBOrZlDiyK0jnpmuB5FYXzO0MkCQATRVgD0hyTa6gbVQgEAAIDekArAO+PIggMLvIMitMSUwz5VFxJ1sjboWgDQPzCRBaA/DEbbFF0JAAAAgH7ijCMLDixQSjCMS3Gusn5FZ/HJ+1sUwpEFekZSDv8GaYIA9IDEUEV0JQAAAABSrkhGYJlNxlbOgT9Y0AbgCNyREwzZXjBkAf+JKxkwr507qSPriZx3APgJj8AYjCLG2D2cVwB4DndcJe87nFcAAAAAyMLnAm9sMLJSIxoOLNAYLnweDNkiObP2PHZmwZEF/OSn4wrpQwD4DhxXAAAAAKjPERuMnmy7XkghBErICMH7WtUwdWRB7B24TaJxhWgrAPoAUgUBMMEUY2orHkiD9h+oxP8r7ezZkjQmyImAvrJCi188pfDVhmsQWNAG4DFRyI7JmeUjcGQBtxiMkrK5MLJlmZJhzQfuv6f/T+OfyfhZ21GTKpBpAY0l+vkD/W2hB8U1Nthk/GBBO9wE4uxNSSfPP2j79BnUO5FO+ue0cEb6jv+R/rbifb89GWNOkkeSwuObHf1AQtFWTIY7J3EOAOACVthlGCyAESj1jotDr3t4xXeCIXOi7CjoMYPRvafvX1teyZj+Ef/rg0E9GG0xxj4xxrYcn/TCgdUERFiWwR3Ov9O77v6zlTi91oX33V3gwMrHLwfWNZuMsfCbBQ4s4Bad22YYLIBxopD5WOlsShUL9UVjANAERGGkcMfUb2RA92/VN3FqXTnW78KBJQsc1SkP9L7f2lpFSRtJ5OZX55wecGDl448DC/15Ea47sFx5d/se5aqWTtMJMViAzqCorG+eaXM8kyMLufKgW5JJzJMwWPeJaeyoYuw7UhQyuPVcYMJTl8RBeeNGY5XzGldFnowRCZ1lMFqnaDz7gQMrHz8cWBdsMt6zoB12AgeW3SRRzbwv/Uj/wtGV2NnLXS0QQcQddAY5eXgo8Y5HUVmp0PtFMGQYrEE3DEZfyTncJy5oEgvncRnJ9Vlmg9FLT52b/pFUCPJdD00EDqu6cAfwYLThjBML+Mp33FngLInW6XNarOwdySLBrz0slJJKA210cXA4sIAVBMM43H+RorLuPTDGv1I1xlWkFQKj9GcyOyUR2FsL2uIiJ0gtdZxkVdi68taagOhzUxIn1gNSS0Fn4L0FvpJEiT9QQIaYwv2lB5Fa6/GC+WQ879jTDBxYwCooKmuVJSmGPpT+fopC9hwMk3MCQBv9mMzy/mEPkRcK4NdwMIIDy1X8rEyW5ZmcVlgEas8POLAAAEAzSZT7Mf2kOrTfPHZmfWOD0bXp7IcPJg8GgAzBMK7uF8y82u6yEoUsisLehZcCUyQpgz47r3iU1SKbjBfhvAK9JxFq99l5tRNrqkzGq3BeKQNacgAAYBpus3LbNQnO8FXiwrg9gggsYD3BMBZjvvZAJ+sqCuOQUoi8A3UkUTS+Okd34LACgEhSE148Xcmdkmg/HFYAAAD8IhnbFj2tDP6VDUZGNWgRgQWcgetkBUPmuhc7FXlHNBZoTxKJ4eOzlEZgwHkFAJuV/37z0Hn1LERXwnkFAADAXxK7dtHDaKyvJg8GBxZwDi6K7oEji0dj9UV8F+ggqSLnm6YJHFcAZEmqHL14dl0SvcskTRARyQAAAPpBWg3aLyfWJ5MHgwMLOIsHjqxUGwvCqkCOxHm15NFVu4XjCoAcEufVvWeXZgcRVwAAAHrLTyeWL6xQMSkjwIEFnEdwZLkq9n4fhbG2FwDV+OW8SqMwPlvQFgDswj/n1QMc1QAAAMDMieWT/btl6kBwYAFv4GLvVLXwxMFz2orCWBvL1zKrQAV+Oa9uEYUBQAHJSqZPzisu0L5hQTsAAAAAO5iMb6nStg98NHUOcGAB7wiG7JgcWa51CAsk8G7Mgw0cIhFs98V5tYGoKwAKSATbfdFIfCWR9gcL2gIAAADYhouBF3kYC8KAAwt4SzCMwzJdrPRwE4XelVgFbRiMrjwRbJ9iMgtACYPRgkfOKx5luQyRdgAAAKCAJBPBB7sYGlgAqCAYsqmj+ljbUchekFII2GDES9Nue3AhXillEJNZAIq5N7mKqZETRFkCAAAAtfiBy1QfOLBALxD0sVxKK1yilEKfqs0BGRIR528eXLOHOBIDAFBMEmlpbAVTI9x5dYw7DQAAANTCj8yEZN6iHTiwQK+gtMJVx9IKX6CL1UOSVCIfRJyfId4MQAWD0bYnkZZwXgEAAAAyQFpDCjiwQO8IhuyZ0govHDp3rouFSUG/uPHgbHna4KoF7QDAXhLRdh90D+G8AgAAAJoBJ1ZNfrG1YbuPdwsSofTTy7VNlGIHUgRDtheF7DsJ5rqgOXIUheyPwdA5PS8gS6J75bpo+5SiHQEA5fjgrL6G8woAAAAAumnkwCLnEg91/2JLWffdx7uum/Aq/Px9nDbD2Csca3YTDJMS31T1z4X0DS7uvhQMGVKyfCWJxvBB92oDgu0AVJA4q13XveKRllhYAQAAAPqMoVTI2g6s3cc7bmQdeVIdRwdLec68EsdaWjKTVx14uFzbxESvQ3hUUxSy3xzRHFrnFQqDIYMotp/4EI2xR2WBQT95FnQG+b9/Fq5CutiT8txbR6dPzmrQV6b0vqeki7gp7/sCjAsAAABaUurA2n28WyFdBh+q4tjGCv1wx2DW0TWlanm/X65tulQ1z2mCYexQDKIwTim0/Zlf4k4snqIVDJ0SpAdlJELOrve33CHhkr5cn/n8rqAFRERN44PuFXdWv9b4HuiW14yj8RX3DQAAgEKM2ZC5Dqzdx7slh3SBfCRN0dzOOLa4scE1m64RsaWPYMhWSTD9yPKmLlGFwmU4sbzBh2iMzxa0AdRhMsYCSVcMRlse6NzBWe0KibMKDisAALAX920CQ8xVIdx9vOMrgi9wXllJmm7wtvt4F9HPze7jnesPvHUEw9iB5UJaxAI5sfC+us5g9M2DfvcCq/oA1MIHZzV0rwAAAIC2JJICrvPDVPvfRWDtPt692CLKDmrDV3G3hEgtvqK+d7m2iUlkS3hKYRSyRQccuguIxHKcwWghTSd2GK5vstf3WwlAJUmqsOu21jX0jAAAAAAluB+MYjCqfxaBBeeVN3CH1gtFZ/FILRcq61kLdwgFw9iJZbs2zAI52oCbuO684pxY0AYAXMD29PQ64H0HAAAA1PCr49fRqCRF7MDiaWhwXnkJd2pcCc4sHybJnRAM43RC2w32BRJ2B+7h/oQWWjgAVJNoX/kQfYUobwAAAKAtSfqg6xFY300e7APpJ22ZPCjoBO7M+iY4s3DPJSFdLNs1P5aoiiJwhcEI0VcA9IcvHpypUUMVAAAA8BjXF7EfTFex/uBByBqQhzuzbsiZdb/7eAcB8JoEQ3btgLj7ShSyGwvaAerx/7d3P6FxLN9ix2vMXTzI4kpkkUAWVwrJKoErzyJbS2ST2YzlbMNgCd424z8LgYlAFpgIZiHbk21AMkPILpJnM6sgeZksRmPeLgSsu3iQBN6zfpC8wCPQobrP2K1WdU/3TPdMVfX3A+be62trqv9O1alTp3x4B59b0AbAbq2DLQ9mWa+pfQUAQAmirGzXy/0svf7tI5YO1t627Gqof23V/WTkoYu7K6UeW97M3WDgxS5Xfmsd6OfP9efumuVEQC4+ZD5/sqANAAD44MzxY1jJhi6PcvwZ1IPOwrqRrCwKv8/Q6Cj9sG5a3UilXgYD56P6vnN/1xGlPlvQBsAF7i8fHPXItgQAYFGtA9t3uZ/lVo16KymtQwALJmcEsmZrdNStA0Gss2DgfIaPz1g+CNRBlG3p+nJ923fjBQDAfq2DGw9Wwa2spM4j0sGR4YylhdkcCWJdBQPnB07+ierhuP7lpZcP3lnQDsB2PmRbfrGgDQAAuKl1sKZaB989KB/ybJXlQx71m+3zMAUMMJsuLbyh2LuZA0Esfd2uLGgH7vOhHg4DWiCfJx6cJzKwAACYR+tAr2z67kE29r4a9S5X2YDpEsJnq2wEnLAlxd7fcrkekiCWzbsTblHU3ToMaIH6cD8Da8nbZAMA4Lwo6+qbBwXblQSvVl46JAxg9ZvtieWDb9jjqDsefiMb6yHZndDmYLAu6u5D1o8vfFhSxHb6wCxR/SvXEbwCACCvKHB1I1lXrpcMUWGsyJKNXH4Uce8329eyDIp6JphlQ7KxCIYkNDrqMoxO28uH6L/7ovpX7qP+FZAH9a8AAKgD3ceP6lz5UOtKSWxo3aYs7Hu7EPab7dt+s73OrlLI6aI7HhIQSWh0wufH1mdoLRgQxLKADxmMZGQA+fiwXBgAAJi0DjZU6+BKtQ4CXTvak36+dqlGvXXbJqwfmX6z32zv95vtBoEs5LCnC7xzou5rdMIsLFsH+HssJVw5HzIyyL4C6oOANQAAU7oou860ioJW3zzp28fpJYNWlsb5Jet/6kCWXg4lS8XOPIomolxbui6WUupxv9lmUCsaHbUTDKzdbeIsjKpjVX7z4Mx/taANgAt869QCAFAfrQMdC3mqkwBqcMznatSzuRxOdgBrqt9sX04Hu93xUHfEXniyBTzKo+ti6eLumwSx7tmRVFLbhEsJJVMMy+dDMUcAs+girj5gB0IAgK+i2rT61+8y6eRHrdpiJpJ1Zf04PlcAK06Kvd/ryMiOdFtywX918KIzO1qONQnWbPpwMGVodNQkGKhXSqn3FjZPLyX8qNtoQVvgHga0wGx17AQDAOpC136yD2P7/O4kcOXMeLBwAMtEMm4eBLbqrjsebsgD9LxGD9KGronVb7YfW9AWKzQ66kMwCIv42pi1qJcScq2Wjy9WAAAAuI4+rZucC1xNlRLAgpne1VEK4f8ohi/Zai+VUkcenzZdE+tMaqghsm9pAGtLF3RvdKiHBSxNNFtJh2/1dlgah8pFBX6xaqNeg2sAAO4GrqaMuxCiOjpbrd9sv9W7PMpOj6883c1L705Yh0J3uTQ64TW2NaBn4/JGAPABgUoAALBqt+Gqm1Fv3eXglSKAtXr9ZvtDv9leV0qtS/E0n5zV+NI+0OiEmXg2zvZvBINa7KoBAAAAAHVxHsYZRr1N1wNXUywhtITUEQtrEXXHwwtfdnlkKeED+lx8s6xNSpa0nuf4cwAAAAAAO+m4wjNfyySQgWWhfrP9TDKyfFhauCfF7BFlYen0zQ8WnguysAAAAADATa/Cen/RMkFva3wSwLKU1MrSQaxjDw7H54L1hTU6Yd0zG71w5ywCAAAAQG3dxYJW+peNSRKlI4BlOV3wPdwpwG1k9jxkYxBL70hIwWHkxb0CzOZbbUsAALA6E9lFcJppVYugVRwBLAf0m+1r14NY7Eh4X6MTLiO0cYkoWVgAUB4/dhluHVAKAACA5bsNayj/zLJ67PPywDwIYDlCglguF0N/akEbbGPj8tDdYKDWLGgHAMAeBLAAAKhePMOqIbsHstFWDAEsh/Sb7XOHd4rbsqANVpEsLBu9rPu1WQIfZk6eWNAGAAAAwBd6zHylWgeBah18V60DVjElEMByj6tF3Zm9NbMxiEW2HACUwZ80f2reAQCwXHpVzJkEs/QvXRu79ghgOabfbN+6mr3RHQ/pAD/00bYGSTF3MuaqdevBMfA8A/XxK9caAICVOpJA1jfVOqjtWI0Alpu+1P0E+KLRUbYGJHctaIPP/vDi2CjsDOThQxYWkxoAANhB979vZIlh7b6fCWC5qdY7D3jok4WHRH2javmytT4BLKAeyLgEAMAua7FAVm024SKAhWXyZdBeqkbHysL82+xGWCk/ttZnUAvk4UfWdOuA5x0AAPvoMZsOYp3V4doQwHKTk53IfrPty6C9CiwjrBN/CjuTqQfM5svkDcsIAQCw114dsrF+saANKM7FQSPLHrN9sjAwqe8zG7PDfHHtQQYTGRmwxbSe4FcJGN2qUc+WzRJ82LRByXeCjTvnon6u5Tn/Ks/XRI16TJICwM9srGdq1Lv08XwQwHJMdzzccHTQSOH5bJfhNql2Yba9WhMvAkB6WZE/GWXLMertlPo50Uxb2vO6JZ2ZqaOVH385dHD9lROD1lFvoloHFjRkYWTlzmPUa5T686LNM9LqD8a/U554Msmgn/FjNeoRPAVsVPY7rgpRofON2HuxDmOcC9U60O/Otxa0pVQEsNzz3tF2M8DN0Oiou2AQBjRseqESwKrWV0+O4ynP94pFQZy0a3D/91sHrgewLtWo98yCdhTlQ8YlAWsbRJmFaVl9P69N6+CtB/fcDvcbgIXpiaRo4vhhRlLr4KVM7vm47O5ItQ5+VaPeKwvaUhpqYDmkOx7uOToDettvtumAzGbdOQoGLBGrkC9pvXsWtAH14GrwSnmUhfzUgjagHvYJXgGonM7uHPXWJZPMx0zPl6p14GoCjBEBLEd0x8NtC5eY5fXRjWaunI0ZOQSwqhJlzfhQ3HmN3cmwJC5/l/gyECdgjWXQNeyowQlguXSmkp+BrJeSlesFAlgO6I6HOuvqytHm3/WbbeoW5GNjod9fLWiDzz57cmwvLGgDfOdyNkbUdh+KueuANbWwUDVfdu4E4KJoyd26R5uwKFlO6MUkFAEsy3XHw/dhETZ3ebXmtkqNjpUz9NTBqpYvWRm7vm/ZC5TAl2XDBKxRNV9qRAJwlV4pMepthptI+OPMh0koAliW0rsNdsfD72HKn7su+802KeDF2BbpT9vpCGXwJytDOf6uApbBl4zLbdnRCQAAv0W7+Llaf9PkwvXSHwSwLNMdD9e64+GNUuqbB7sh7FvQBtcQwKqfT54cseu72wHV8itgTRYWAKAeRr3LcFdUf1yp1oGzYzwCWJaIBa6+e7Js61m/2b6zoB2u4ZzVjz9Zih4ViAQq4kvAes/lzi8AAIVEk1A+BbG+uVr+gwDWinXHw7fd8TDwKHClveo3277U+lg26+o+BAPqYFVq1Lv1qBbWEbWwgEw+bWri1bbcAABkioJYPq0wcjKI9csifzkYKF0E7IlstT9rkHstu4p8trRY9VLo2lay1MbXrag/sOugdwhIVO9Y3qM+eM/yYSCFLgrbOjj3pA+wGxaDjZZWAADgv1HvXLUOVFgQ3X16jKdXgG26dCS5A1jBQC0aeNmWXy+Dwb3f18GO40bHv6VT3fFQB/Weh528etQSOu832+w6CBSlZ3RaBxNPsjD10qLPDGqBVB89msR679HuigAAzBYFsTY8qf+6oVoHN2rUe2xBW3LJDGAFgzAqd1FxZsBLQ1Arv7+3/KSF//T3/1z95Z9tqr/+2/+r/vpv/2bpn2+pDwSvgIUcy/vWB2cMaoEUo95EtQ4uZXLLdbrje6ZGPbIuAQD1oXcnjDKxfAhibanWwZUa9Zyo8WUMYEm21Y0TS4f+5/JWI/67jX+r/vvf+adK/T+l1P/+q6V9rgOO+802xZuBReiMJX+ysNYY1AKZXnkSwFJkXQIAaikKYv3mSVb1tit99wdF3INBmAHwjbo3P335u2314p8Mo+AVknYIXgGl8SmLUQ9qX1rQDsA+0eYN/uxAqrNH2ZUQAFA3UcDHl+9z3Xe3foOWHwEsnXUVDMKd8HyZESyFzrrSSwbxgK5Ztt5vtmtbkB8oXbS7iU9ZDO9V68CX4vRA2Xxbdn9lQRsAAFiuKIjly5j4pWodWJ2cEgawZMkgWVcJP5YMIumy32zr4JV3hfdhNOG0LJVvy+6uyMwADPSOhH4FsaJCsBsl0asAACAASURBVAAA1E1UP8qXINaRah1YuyxymoHFrFnCf/gHLwhemeklg89sbJgnnth2GD7uEGo1/wa1KpwgIYgFPDTqffBskiAqBAsAQN1EQaxbT476TLUOrFyZ9ygYqLfhrBl+0DsM/te1f84JuU9nXTVYMggsQTSo9e1ZI4gFmPk2KbRNEAsAUEuj3qZHQawLG0uB6AysFxa0wyr/heBVnM4GeUzW1dLYtgMdAcvV8fGZ+0ZNLCAhKuju29JhHcT6ZkE7AABYtscyhvaBdaVAHlH36qG//LN/aFuTVmVfal1RA2l5eB4RiZYS+hjEumJ3QiBh1Dv3bFdCJTWxvpN5CQColagPv+lREEtPQFszRn2U48+gfvZluaBvnWmrBQNlY2bKFwvaUF+jnt6R8NjD49e7E15Y0A7AHtEuRr4sO5hak44vO1wDAOojCmI99uh4rQliEcBC3CsCVytl2/JB2GDUe+thZoa2S3YG8IBPyw7iLqiLBQColahEwKYnh6yDV1bsNPzI04HRQv7x3/yFw62fyzTj6oODbffJ7xYeCzWwbBBlZvi4lHeanXFmQVuA1fNvxjZO18UKqIMHAKiNKIi148nh6tIAKw9iPfJ0ecpC/sX/+o8Otz63aXF2Mq7sYV2nvtEhgGWNUe+xh8uLpvZkYEsWIuBXZ9fkKuwAW1RPAwCAyox61x59r2+tOqP6UaOjfNz9ZmH/6i8/On4EqXSwap3i7HYJBmojjGrbheCVbfzamtfkRpYVEshCvfnV2TXRz/h3si8BALUQfa/7EnPZXuX3d1gDq9EJgxoEsWL+2d1/Vv/yf/x7a9pTEp11ddxvtn2sr+E6GwvcEuC0kf9BrDUJZN0QyEKt+R/EUrHsSwJZAAC/RTsO+xJz0d/f71fxwT+KuEsQy9e6C3N58ldD3zKxwnoz3fGQQaF9nlrYJnYgtJX/QSwlGRrTjCxq5qCe6hHEUrFAFksLAQD+ioJYrzw5vpeqdfB22R96bxfCRkdNGh3VoLD7TzoT61/f/htbmlOWm+54yIDQLjbWv7q0oBlIEwWx6rDMc01q5kRZGgxuUTdREMuXXYxmmS4t1L/27G4qAABzGPU+eFSH/GjZ39ePTL/Z6Kh9Alk//aP/8xfq6L/9uS3NKctVdzykc2iBYKBeWtgs6l+5YNTTmRl12j10Twa3wSpmfJxH8M9dUWH39RpkXk7pe/VMnvVvZGHO5VcH24yHnnBOAA+Nem89irXo7+ullcNp5PlDUmD6rMIskTCVrtFRVtdm6o6H0ZbvUcfKF7omFgPBFQoG6srCDKzjRkdxX7gi+tK4qPEZuAzTsaNBPuKigf+RjVmehY16ufos3msdXFhaN3EZdD/xYxi4H/Wo55kUBfZfeNBPPZbBHXQA175Nforh3Z0u+o5e6Y5uC+P6LkZnHPsTW9iRrPFKzXXDBYOwI/xcOlBFT/itDDY+yg6IzumOh+5/mdx33m+2KeK/AsFA6vzYZ9PV57O2ouwa3wLs8zqXAVC97uHoHtiVAax/tQ7pJP/UOtCZuyspnmoZ/Yx/qmVAq3WwIc/6nofvfQJYyqPJKd7d6XyYkOD6LqZ1YGMiwyI2q+5/c8PNqTse+nazXfeb7ToUirVKMAgzG21bynnd6NSiaLCf6p2dkeZOJk4+q1HPj9pu0cDmiVxrnyZU0tFJvo+gdZqJBLUuvQhiR4GqbdnspS7vdgJY0S68Nk5wFse728yX/hrXd37R9/h3V5ufYb3KSSVuuAV0x0PfBoq3/Wa7LoViVy4YKFtfWno5b53qKvnHh5T05ZnIry/hP0e9yUpbE3VmtuTX77F/B51ks2gbaxtrKdro+sezHj3vqw1wRUGKjcTzXo+AdLb6BrCigOWFV+993t33+ZZBy/WdT1T4/MzFpudwJ5lYlQSxuOEW1B0Pfes4hjdcv9mmtkTFgkFYY+rItnbJBg7wAdlYVbuTgbAJRafLRic5XTTovSEbq1ITeeaT1ggyl64eAaxowiKeXVe35/fWsDGFfs7+lPi9ZE2du5VPNuUVvZt35RrXsV+Q1k/6Yvg90/3gzrXOcv9Zr8smamnXXl/jPwr+HRW/F+gMlqA7HloZiFiAvnke95ttaiBVKBiowMJmnetdSC1oB8oSzfBfMbCF8whgzUZtLPjBnQBWVDj/11gQc4MsuqWpvmB0lNG+LRmS034UE1TLZ887IXrmp/cDExgr8Kh2R1wB2cXPp0F/WFejOx7yQFYkGFg7wPhkQRtQJj1bMeqte/aOAmAy6n2QQF/luwABCB3JSoxpoIPglV+mO/nuxq4x6i1+PzBWXgECWCXpN9vn4UyAX2664yEv6pJJ7Ssbl53q4u0Menw16p3LwPa87qcC8N6otxMWUU1PxQcAAHAOAawS9Zvt67BgmV+uuuNhXdbqLout2VcfLWgDqjbq7RPIAmpAF08d9R7rkgAptZsAAACcQgCrZFI3at2zzuKZ1PnCgoJBmGpqY0Bw0uioSwvagWUhkAXUw89lxASyAACA0whgVUDv4NdvttcNOym47Kg7Hvq61ecy2XoOjy1oA1aBQBZQDz8DWSwtBAAATiKAVaF+s73pWSHVve54eGVBO5wUDMK6VzYW+yP7CvFA1j5ZGrCMvh9fcVFKMl1aSOAadtLBVfokAAAjAlgV6zfbO559EW93x8NvFrTDKcEg3JXG1tpXDAzxU1TsnSwNrFoUtNJBFn0/6t31UL6fgetnBK6xQpNwiWv0vD8OswUBADD4hZNSvX6z/aw7Hr63dOe5eWx0x8PvumC9Xi7pXvNX4sLSdl2y8yCMdJZGVDNHqdbBrix/XeNkoUK3YQbgqMc7adlGvctwsq11sCaTLWzegqpdSpDap3IbAICKEcBakn6z/ao7Hv5J15Ly5JB0J/dbdzx8LIXrkSIYhIMBG5cOKrKvkMt0cKvCYNZbj95jWL1zGcQyGWKD6Drsh79aBxsSuN6u+2lBKaZZlSxbBQDMjQDWEvWb7bfd8fDW4kLeRcWDWKR7GwQDtWtx5t2HRserjQawDKOeDmBFu5ISzEJx1+GmEWRZ2S/KjNkJ20kwC/PRG8R8IEANACgLAawl6zfb5xLE8qkY+k13PNzpN9sMSGKCQRjgs3Xp4G2jQ/YVFnQ/mLUrS482OK2IIWDlg/vBrDWZmCF4jTgdpPpIwAoAUCUCWCugAz3d8VDvUOhTMfSr7ni4rwN0FrTFFjcWt23fgjbAJ/eXGTLArScGsHUQXdt48HpbnnWys+pFB6U/sSQQALBMBLBWRNeN6o6H6xLE8qUw8ll3PNzQSyUtaMtKBYMw88rWTJQPFG5HpR4OcKcBrRcUgvfGndSv+kgR5pqLsut+fqdEAS39rO/W/dR4ZCLB6UuC0wCAVSKAtUKyg996dzz85tGym6PuePhbv9mubYZPMAgH7bZ23Fk6iOVLBrTUjyWHzxnkOkFn1n1m8IpcHga01mRXwxcsMbbenTzvOjBNbVMAgHUIYFmg32xvdsfDK4/S7/ckE2vHgrYsVTAIO+k2L5t6ZkEbgPtLDqdaB1uxzA0ytZbrVq7HF7k2QDmioOcH+RWJglr6OX9KEHslriUofU2gCgDgkgZXyx7d8fDCs47ceZ0ysSR4ZfMOk68andgAAnBFFNjalsEudXbmcyuD1q8MWmG1KDvziTzrW1ysuUzkef8izzuZk1WJduPFapxXvoQ9WhJNv2P1rq3ZDIZnfuUIYFmmOx6+l1oxvqjF7oTBIPxys3lnyctGh+wreCrqYOqB7u/yzzoNeq8lOPXHj3+nJhV8FWVuTQPaT2RJYl2WJd5JYGoiz/uE3T0BAHVDAMtC3fHwrUe7d137vpTQgeCVrnu1aUE7gNX7OQBeiwW6fo8tWdxawvLF6UB0Sv/7n2L/fhf+IksKWEyUvbmWCHQ9if3MZWRW3MqvqS/yz/h7YEKWFAAAsxHAslR3PLR9OVpu/Wbb2/vMgeCVttnoKDIyAAAAAADOesSls1O/2dbbk9euCLpLHAlePSN4BQAAAABwHQEsi0ntKJZ+WSgYhMX2bQ9e6aLt7CYGAAAAAHAeASzL9ZttnT2zLrUSXORdDRfZbfDCgqZkOWfHQQAAAACALwhgOaDfbN/1m+31RBFQV3zy6VoEA/XWgdpkesfBfQvaAQAAAABAKSji7pjueHi1pF1zyjDpN9uPfTn3wSDMutq1oClZrhsdaqcBAAAAAPxCBpZj+s22Dk64UNfozqci9MFAfXMgeHVL8AoAAAAA4CMysBzVHQ/fK6VeWtp6Hbza1EsfLWjLQoKB2lAqDF7ZTgevKPgPAAAAAPASASyHdcfDbQt3wjvvN9te1F8KBmGA8L0FTZmF4BUAAAAAwGsEsDzQHQ91UfG9FR+J3m1wx4esK+VOvStF8AoAAAAAUAcEsDzSHQ9XkTF0rZR65lHgak2WDK5Z0JxZJo2O8qZIPgAAAAAAaQhgeag7Hurgy1GFNbJ00OpVv9me+HT2HFoyqNhtEAAAAABQJwSwakACWnqJ4VOl1HbBI76VXQ8/+RawigsG6kYptWVPizKdNzrKizpjAAAAAADkQQALtRYMlI2F8LMcNzrqrb3NAwAAAACgfASwUFvBIAxcFc1IW6X9Rkedc8cCAAAAAOqGABZqJxiEuwteOHbcjxsd5e0STgAAAAAAshDAQm3IDoNXDtW60vTujpuNjvJil0cAAAAAAOZBAAu1EAzC3QWr2pWxKuw0CAAAAACoPUUAC75zsEj7FMXaAQAAAAAQBLDgJVkueKOU2nDw+Kh3BQAAAABADAEseMfB3QWnJo2OemxHUwAAAOrp8OR0QyZBdd1UPSn6u1Lq87s3r9kNGgBW6BdOPnwRDNSZUmrP0cNhySCAUhyenOoA/pEMuqabVhy/e/OadwweODw5XZP7ZU/uGRO9kcgrBu+okT15LuK+cgMAwGoRwILzgkFYnP29o8dxJ0sGby1oCyx2eHIazNm6idxnE+l8X79785r7zW/bjmahYskOT07zZiyvEbwCALdJZuE2fUG4jAAWnBUMwtmxM4cP4bLRUc8saAf8Ns3A+TFIPTw5nf6r7rzsv3vz+pp7AKiXw5PTbyl1Io+VUud6cCPZWbvyrgAAOCZlAnSH9zpcRQALzvEgcKUo1I6SHOf4Mb9KEMuUZaEHr1cS0GKJGVAThyene4bg1d27N6/X47/x7s1rnb1J5hUAALACASw4w/EaV1NkXaE08wacDk9O9ZLbl4nfPjo8OX3y7s3rHa4Q4D1T5tVHLjsAALAZASxYz5PAlZ7F3iHrCjZ49+b1q8OTU5299S1RtHn78OT0LZlYAABgFtk05IFllyaQ5c7bknH+qwTpv0r/+7JIvafDk9MtWTr9e6yPdCs/r9DPKtju3xN9Mj1m+EPqVTk5fpDj24i3P7Y0/UiObX/Bz9hIyShmzOUpAliwUjAIX+BXsfo9LjtvdNRCL2egbHppkASxkhsgPFeqvjtiJjpCS+0ApQwEJrKMa+mkE68WPQdyXFuGHe7uquyYzxgYfJHPrmyQFRsEPZHfmp6D+MYKX969eX1ZVRtWRa75cznmtO/x8PorpT7LoLDwfa4D7rH/PM8aWCbuh0mV5/3w5FRf96fyeaZst7hwgC3LuEsZGMvnP5f7Lw99L36ad3AuS1JfFOizTY/5c9HrENtltchGFeeyi+bS36XS3rMc90GcbufHIpNJiQ0Zzk1BAXkGptcq/j23nvyzKX/3yJC9nfbnk7/1Qe7x3NcgWbvp3ZvXjUR73s+Y4J7e/++lPcbdVOV5eZ/zGsV/1k7R76+c7Z4y1S69lNqlxvMo99tVjp99ZbhG2nrGz47fY7fv3rzeTPz/1GM7PDl9rM/V4cnp98R38d7hyemXBTcJuTH0L57Jew0eanBRYZNgEL4YLzK28naJ/gLYbHTUSgaf8IupCGe8MzePtI7Ooj83TeIYwg62BIyOCmZZXktHeK7gwxyDreRn7y8y0JzzmOMuZXBjPH4Z1Ce3f89d40wCL1ex93CujnrBQYBJ4UFb4vPXZKCYd9Aepz97X+6L+MB4J+99JuftbIGJl4l8XunfGQvsYqrSBsOJn7/IuY/Tz9WzvIPCxHHpoNTjRJteGp6Fqc2SMynKyhaf6z6Q91pZ9UF1ICuz3MHhyWmZO0Bnfp5cy7ImNZ/lCZot8h4tub337uuMz0zuKDoNGGzIfZEV8PugM7NTfm7ZdWdzB34M7619mYzICqLdyi/TpMnUtfysixkB9mkbTRk+U6nnLnEsa4asd1O74rKu2bWp5EOBAFaa1ICm4R77ILVYL3IElMOAl9yP3wz/f6738eHJ6YXheyfXNYG7CGDBCsFAmWryuGy/0aHwLcpTUQDL1EE3dorKsOAgOk2hwV5KZ2de+0VmDSsYCBg7fPMOvAyBq7iZx1riAF7lCZrEPjer3VPXMiCZDmyyBiRxMwNYOT5/Ip//J/nvX+UeTPv80p/BEp494/2TY6B+K5k9poHZ0xmDxzxB0+Rx6UHLbzkGuNeS/Vbq97RhZ8dLyfabJO8jGWg+zWhr3oFx1nvlVgaYxgy32FKep7H34oPMigKfN3NyQZ6X57FnYNbnpb2zM3fRlYHy+5S/O/MZW+A9avp7M9urft4TaZO4mQN8Q3DhbkYA52NWIG9GwCXXRM6M7LM81yDPe+tYnpW0rKGNlAydpDzXZ1euT1Lm92PGPZGZTRX7+2nv2bzZc8ZdCItOAhrusTSzronpHZL5Hkj5OaYgeq6AL9xGAAsrEwzUorPVNmK5ICpRdgArY5Yu1+z0nJ+Z1hk1pvUb/v40m8LUES2SYTTtlE8zmWYNkrOyS/J0wrekA22Se2mLdMR3JUsoa+BWaOC1aOAq8bOuJGDzMe9sasaAeGaHNiNolmtgoH6e17QMhcxOfsbn5wrAZQ1MZMBaSQZvGcHrjMHcRM593iyqrCBY5nOdc4B7XubyvCpknMvMIFbG/affKR/KbuoKPi8ZEFQSaHhccCmaKQg2K+urcAAr5fzcSXuL1GBK+35ODWLNCC7cSdtzXaOMLJm5ggMZ3zGzgpdpz/e19FXyTlxlZSUV/Y4zTbinvjszMhULZxzNG7BJuTfKDmAV2sk65VmZmfkZ+/tp/apSM2thJwJYWDoPs63UNAuE5YKoSlkBrBkzooU6cnN8dlmzgGmd0dxZO/PI+NzUwVtGcKaytqYMvB58XpmBq0VlDJiyzm0pg8XYzyt0f6YMZOYKPKXcJ5XNJC8awMoIuMwdyMgY6KXei2UNcG2QlqWR9p4v+/6fJeV+V1UNGFOOb+7sxJQgVta9VXQiwPQMzx2ITnnGsgIlpuDCvMtRTYHDhb6zMjK6Un9umRN3Vfc/TO3K+F57PG/tx5TnYlYGWJUBrEKBq8TPuzFMXOT6Dkm5R5fab8HqUMQdSxEMwk7DmSe1reLYXRArk1L0O1n34cmMWhCqyto7VdCdrsOTU502/z3x43Ux0K9VZAKon597bug8PpVaEPfEMnuSVtHJ+tHRsylwNaUHwCnn1njfymDRlAlSWdZS4vO3UgbzhTJDpvQ5Pzw5fZI4pi19nJZ2yE339UJZOPrvHp6cmpb/nUkWVV6FB2aWuM6o13WP3H+m+3+nomDSRsb9XtXnmY5vkaD/viGAdVTw3spiunaFipbH6Uzow5PT60TAQO8UvF3g/i5cuF7eraYd3RaacJGNY/YNQbm9Ba+rzUz38KIbl3w0/NznJd7Hy7Rj6MfpIvmZ50iCeKYAK8GrmiCAhcp4ukQwjjpXWLVFCnXeSufWyR3QYp3h5ED6yBRMKtEfBX6UsebFqjpZMwJXlSwBKqjIuX1u+L25B4tzMH3+oturOzEwkQGuaSnQwvePXi4nmVjJz9x18V0lWSdbOSYRlNTuyittOXNVk2lVDMSLfp5+ts9Sdk7LK1kXakMHyxYNwqVs469kMF5WofupbUNNuTI9Nfysj2X8fAnKPfj9gkG5eSWDgcvwxPAZ2xXUA132cZVC+nE7hr6s/u+0QvKmyauFA6xwCwEslCoYqDy7nbiOwBVsM6vjZ+pcf1rBgLDUDqRkrSQDWGt5O8OxYsLbFQXaTYPMUgYCc9jOqMOlZKD1oND0PErYZTHONABQKffRMrNuTPfLbk0GJqaBepnvEtN7Yqvkz6hECTtR5mV6Lr4s+XCX/XlrFT0PGzKhs+jP8EXVKyVMz3fVQTlYSjLbXyWWj+t+3FVyuWxGVnslGw/BXgSwsDAJWqXt9OITCrTDNkW2+E/WGjjSy3U8mLUqFBTLuWNdWWxeMn1syBC7Ojw5nXv76QV2IZzew3l3Bkyz6iWwtyUMhF31Jz8PK5+Mnc7uJIPuc86get4AqA332e9L/rzKdsgtIC2gnnY91l2qwyaqbu+qJx+WyXRfVFqr00WyfPxJYhypM9XeJuprmeouHleYCQpLEcDCXGqSaTVF4ArO08WgDQU492T5hMuzV0WCV6YCpHdS7DlvIDCt0LTJrSEgs+qg1o8aVzpYJYPueBtfSvHg3LWcMgrVFuqoZ2w1bmLaIn7Rc5u17bzpzyZdzhv8c4zp2PWyo7kK+RqYnmmbdxBcK7tQcw5fDX+kzGuQZDqOKvt/pnpgekC7ZmNASGr4md73exUvaa/CZ8OE9Isy7i1Z/vWAozXr8vhkmNTR/a7Ctcl8p3cfNBRmP5LM8EtZipvMbJ3MW0AebnvE9UNeuhB7MFDfgoEKpLPme/BKB64aBK/gCwlUJZe/6kHBNxmEOSWliL2xMyydH9PuOesFO89FBqSmJU+m2knLoLMXGvH6W7oDLVuYJwdYugP5XQJZeRhT+iueZTad2xcL/swi1/aT4fdeuvgczcG0hH6rwP2SylT/Ssly4ZS/Y8PA19TmZ1VmBaTUG9tKCxCU8HmXhiDiWgX1naafd53yPFbyeSU5NrXXtXeCPGuma216z+eWsfzLdN68IPex6btqkfqlPjNNpl7Ie830nmXpYE0RwEKqYKDWgoF6rwNWErS68Gydf5pXBK7gKwkqJDuMYQaNdDBdYuoMp812P6hJs4SZO1O9q92qBpnzkqyhZ4a/fiFbz8+SDAxeL2FG3ZTptCtZXJWTAb1pYJJVZ8wLkjlgOv8XaUHlPDKyG138Li6cXSHLm4swnZeztCBgCUzviJcVPnOmweleznfS0kngxxRo/T7HtV21tHM/V+BFvvNMWYqXrmXQFP1u05lFhoCgDjav+r4wFetfKdlMwfheM/zePlls9UUAC/cEA7UXy7L6nhLx9tW+BK5cS/cGCpEOY7KTsCZBLOszK/WMtiHVXMlOaLmXcBUN2ElnM/fgSTpjpkHfWVWZC/OSgMy6YeC9Kx3trCyCZId+u2jHXAbdeZcPToMopkHW0TwDXDm+QvdDysBE72oWLDowkXvc2swNyQAyZU5cFc3UkGO9SQteObA1uimQeZH3+ul3rn7GigY/5byY3i/v5x0c60BD2ntRMsoeG/7XkXxe4Qw8+Tzj35NnPO2dFMzzDpV77a1kHZeeBZMyQaTdyDkq9P2qr4W097sc81ImmeS7y3Tut6UdV3naIm0P0jKv5B3qPcl0Tr7H1uS+0OfzLOf51IGv97H7IZC+0CxpGcM3yfeU3HMr++6R99qscdi5A98LqFCDk1tvwSCcOT+qSS0rk3AQ1OgUWjoCLF1Kcd/cRdxNpDNt6sRXMmhMqUGlpCM7cxZWOlVnGVvIp6aTyyDJFNiYWacmFlxJ69TN+uytjMHpBzn+mTOJcr1eyPGnXvuUWlK5CyBLAMh0jp+Zdq7MOL7MGlhyPGczAkezzm1a8WwlS5BeZZynNZmkeZFxbWc+YzKQTpvs0X/3Y9aOn9KO3diOmFO3MvApXcrzULhIdsY7RKUVMJdrtm043uTf3Zz1XKS8UxZ6L85DMkxMg/RbycScyG5bG5IN+lSu+cyBol76m/X/5f65ytj58E7uw2TdrF8zdmDdlCBG2mfO2rBhIsc+/czfYps0mJ73zGuWcX7jTJsorM3YETL1HbXIezTHNYmbyDXKs4lF6nOR8izk+m7NkvPcF5G7NqKp3zPrecj4WaW9K+Zt14w+zCJmntOC9TuN93lV95iJYeOhqcq+F+EOAlg1Q8Dqh4kErkg/hROqCGCp7ALcpXdKMgJYJtOg0qwBwJ2ch5lB6Iwg1lSRgURc3kFNVqBjHsZB5qIBLJXd2b00zZrPCCTlNT2W+LnPe273pL1lzxwX2elz3l0Ys7xKqXe0kJTA09y7vMmzdVbC+b+WQGneDQSsCGCp4kGLpDvJir1NBoPzDtjl849KeMfcyn2XGnSNfeas4H4e1/J9k2eXxi15zhftw04ksJw6UVPGe1T9fDcdLViCY+Y5qjq4IPfX+wV2mn1VtC6cbwGsxM+YTqA8n+Pe0M/mpzzPqOFz386YtJl6cG5SCql/qmjCM61vmhlcRz0QwPKYrmElUf5Fvzh9wo6CcFJVASx1fxetZIfGGKxY4HNMHcjrOQcjuTOXDO2YJ9hxKR3wW0MgrGhwaEPey/MMBG5lOcCHtGMvKziREZTKygIoukPtvYGZoe1VDxinWULHck3LGuDsxbJs8rqV++xj1R30WCAgblLGLorys1/IuZx1DS4lQ2uuAZCc5+RnnK96gCPPwQsZ7JmehWvZ7e08+RzJ+fvxzM37jpc26PvvdzlH8Z97Lff+1zJr1snzuy2fmXxvTGKfV9r1kc+cHttvsftBf8YfcpwTm3a6k2uTvCYqlkU2caW+T/J+lQwZAgxYSEoGViUTOnAPASyPSHbViwpSU113J/WtCs9UAChPnhnQxGBkaiKd4kqW+sYGE9PlJuHgrspdxGa0Y8qZQYwPbMrmAQCgjlIywEudUIXbfuH6uSkY/KiXQbAqXbgUgWWCgDskWLDUgIHMFk9njFcW6E60AwAAoDZkEjMZvLpzdDdaVIQAluWCGBFOGgAAAmpJREFUgdqIFXd1bRveVQi39250jFsZAwDwQGzpUxIBRQAAKpRR2uFONtshGQE/EMCySDAI66G8IFA1l0tZJsgLDgBqRGq4rc1bdyWj+PoxtVwAAChfjo19cu9YiXohgLVCUmS9iu1U6+JWlggutU4NAMAq4QYEhyen0zZNi6F/nRZFluL78cLJT2Z89z6bZ4cnAACQyydDAEt/Z+9TexJZCGCtQDAIO89XFWz3XQcUZAcAhKTYa/K7dEO2J1exP5fnhN1J4IqOMwAAFdK7zx6enE436WEFDXJjF8IlCwbKtC0oZtN1rdg6FXBYLF38brqzIMu0UCbZ0n26jf9WxvftRH59JtMKAADADQSwlkSKsd+QdVXIcaOj3jrUXgAAAAAAUAECWEsgta6+e3+gi7uToBWZVgAAAAAA4AdqYC3HWR0Ock63sjyQJRwAAAAAAMCIDKyKydLBb14fZHHXUoidujcAAAAAAGAmMrCqt+H7AeaglwZ+pJ4VAAAAAACYBwEsVIUsKwAAAAAAUAoCWNWb+H6AYiK1rK6taA0AAAAAAPAGNbCWIBiERdz3PDusW9kx8NyCtgAAAAAAAI8RwFqSYKC+K6XWHD6EawlYkWEFAAAAAACWiiWEy7MpuxG6EMTSRdfPpfA6NawAAAAAAMBKkYG1ZJYuJ7yUYBXZVQAAAAAAwDoEsFYgGIRZWFdKqa0VfLzOrPrc6IRBKwAAAAAAAOsRwFqxYKBeKqXeV9CK21hmFcsAAQAAAACAswhgWSQYqA2l1Aul1K5S4b/nMQ1UfWp01KTu5xAAAAAAAAAAAAAAAABYHqXU/wc7kslHAgjXb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3" name="Imag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196" y="5222857"/>
            <a:ext cx="3657607" cy="1289307"/>
          </a:xfrm>
          <a:prstGeom prst="rect">
            <a:avLst/>
          </a:prstGeom>
        </p:spPr>
      </p:pic>
      <p:sp>
        <p:nvSpPr>
          <p:cNvPr id="24" name="ZoneTexte 23">
            <a:extLst>
              <a:ext uri="{FF2B5EF4-FFF2-40B4-BE49-F238E27FC236}">
                <a16:creationId xmlns:a16="http://schemas.microsoft.com/office/drawing/2014/main" id="{7D344F29-66BB-E9D9-4578-427550F385E0}"/>
              </a:ext>
            </a:extLst>
          </p:cNvPr>
          <p:cNvSpPr txBox="1"/>
          <p:nvPr/>
        </p:nvSpPr>
        <p:spPr>
          <a:xfrm>
            <a:off x="8202667" y="5791965"/>
            <a:ext cx="3446408" cy="523220"/>
          </a:xfrm>
          <a:prstGeom prst="rect">
            <a:avLst/>
          </a:prstGeom>
          <a:noFill/>
        </p:spPr>
        <p:txBody>
          <a:bodyPr wrap="square">
            <a:spAutoFit/>
          </a:bodyPr>
          <a:lstStyle/>
          <a:p>
            <a:pPr fontAlgn="base"/>
            <a:r>
              <a:rPr lang="en-US" sz="1400" i="1" dirty="0" err="1"/>
              <a:t>Migueles</a:t>
            </a:r>
            <a:r>
              <a:rPr lang="en-US" sz="1400" i="1" dirty="0"/>
              <a:t> et al., Journal for the Measurement of Physical </a:t>
            </a:r>
            <a:r>
              <a:rPr lang="en-US" sz="1400" i="1" dirty="0" err="1"/>
              <a:t>Behaviour</a:t>
            </a:r>
            <a:r>
              <a:rPr lang="en-US" sz="1400" i="1" dirty="0"/>
              <a:t> 2019</a:t>
            </a:r>
            <a:endParaRPr lang="fr-FR" sz="1400" i="1" u="sng" dirty="0"/>
          </a:p>
        </p:txBody>
      </p:sp>
      <p:sp>
        <p:nvSpPr>
          <p:cNvPr id="25" name="ZoneTexte 24">
            <a:extLst>
              <a:ext uri="{FF2B5EF4-FFF2-40B4-BE49-F238E27FC236}">
                <a16:creationId xmlns:a16="http://schemas.microsoft.com/office/drawing/2014/main" id="{7D344F29-66BB-E9D9-4578-427550F385E0}"/>
              </a:ext>
            </a:extLst>
          </p:cNvPr>
          <p:cNvSpPr txBox="1"/>
          <p:nvPr/>
        </p:nvSpPr>
        <p:spPr>
          <a:xfrm>
            <a:off x="8202667" y="6436619"/>
            <a:ext cx="3446408" cy="307777"/>
          </a:xfrm>
          <a:prstGeom prst="rect">
            <a:avLst/>
          </a:prstGeom>
          <a:noFill/>
        </p:spPr>
        <p:txBody>
          <a:bodyPr wrap="square">
            <a:spAutoFit/>
          </a:bodyPr>
          <a:lstStyle/>
          <a:p>
            <a:pPr fontAlgn="base"/>
            <a:r>
              <a:rPr lang="en-US" sz="1400" i="1" dirty="0" err="1"/>
              <a:t>Sabia</a:t>
            </a:r>
            <a:r>
              <a:rPr lang="en-US" sz="1400" i="1" dirty="0"/>
              <a:t> et al., Am J </a:t>
            </a:r>
            <a:r>
              <a:rPr lang="en-US" sz="1400" i="1" dirty="0" err="1"/>
              <a:t>Epidemiol</a:t>
            </a:r>
            <a:r>
              <a:rPr lang="en-US" sz="1400" i="1" dirty="0"/>
              <a:t> 2014</a:t>
            </a:r>
            <a:endParaRPr lang="fr-FR" sz="1400" i="1" u="sng" dirty="0"/>
          </a:p>
        </p:txBody>
      </p:sp>
      <p:sp>
        <p:nvSpPr>
          <p:cNvPr id="2" name="Espace réservé du numéro de diapositive 1">
            <a:extLst>
              <a:ext uri="{FF2B5EF4-FFF2-40B4-BE49-F238E27FC236}">
                <a16:creationId xmlns:a16="http://schemas.microsoft.com/office/drawing/2014/main" id="{DCBD8AB8-06FE-EB78-28C9-9152CE964AA9}"/>
              </a:ext>
            </a:extLst>
          </p:cNvPr>
          <p:cNvSpPr>
            <a:spLocks noGrp="1"/>
          </p:cNvSpPr>
          <p:nvPr>
            <p:ph type="sldNum" sz="quarter" idx="12"/>
          </p:nvPr>
        </p:nvSpPr>
        <p:spPr/>
        <p:txBody>
          <a:bodyPr/>
          <a:lstStyle/>
          <a:p>
            <a:fld id="{614DEFB1-BEA5-5849-A18B-968F19CAA35E}" type="slidenum">
              <a:rPr lang="fr-FR" smtClean="0"/>
              <a:t>7</a:t>
            </a:fld>
            <a:endParaRPr lang="fr-FR"/>
          </a:p>
        </p:txBody>
      </p:sp>
      <p:pic>
        <p:nvPicPr>
          <p:cNvPr id="45" name="Audio 44">
            <a:extLst>
              <a:ext uri="{FF2B5EF4-FFF2-40B4-BE49-F238E27FC236}">
                <a16:creationId xmlns:a16="http://schemas.microsoft.com/office/drawing/2014/main" id="{F641199E-6B5C-5F25-D6C7-D3ACF26C453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81022071"/>
      </p:ext>
    </p:extLst>
  </p:cSld>
  <p:clrMapOvr>
    <a:masterClrMapping/>
  </p:clrMapOvr>
  <mc:AlternateContent xmlns:mc="http://schemas.openxmlformats.org/markup-compatibility/2006" xmlns:p14="http://schemas.microsoft.com/office/powerpoint/2010/main">
    <mc:Choice Requires="p14">
      <p:transition spd="slow" p14:dur="2000" advTm="22837"/>
    </mc:Choice>
    <mc:Fallback xmlns="">
      <p:transition spd="slow" advTm="228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1D079B3-E543-45A0-8AF0-5DDB460A9497}"/>
              </a:ext>
            </a:extLst>
          </p:cNvPr>
          <p:cNvSpPr/>
          <p:nvPr/>
        </p:nvSpPr>
        <p:spPr>
          <a:xfrm>
            <a:off x="0" y="0"/>
            <a:ext cx="3045600" cy="422031"/>
          </a:xfrm>
          <a:prstGeom prst="roundRect">
            <a:avLst/>
          </a:prstGeom>
          <a:solidFill>
            <a:srgbClr val="0070C0">
              <a:alpha val="30196"/>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3" name="Rectangle : coins arrondis 2">
            <a:extLst>
              <a:ext uri="{FF2B5EF4-FFF2-40B4-BE49-F238E27FC236}">
                <a16:creationId xmlns:a16="http://schemas.microsoft.com/office/drawing/2014/main" id="{4166E4B9-CD54-410E-8059-311F8A2F6F8F}"/>
              </a:ext>
            </a:extLst>
          </p:cNvPr>
          <p:cNvSpPr/>
          <p:nvPr/>
        </p:nvSpPr>
        <p:spPr>
          <a:xfrm>
            <a:off x="3045599" y="-2346"/>
            <a:ext cx="3045600" cy="422031"/>
          </a:xfrm>
          <a:prstGeom prst="roundRect">
            <a:avLst/>
          </a:prstGeom>
          <a:solidFill>
            <a:srgbClr val="0070C0">
              <a:alpha val="30196"/>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4" name="Rectangle : coins arrondis 3">
            <a:extLst>
              <a:ext uri="{FF2B5EF4-FFF2-40B4-BE49-F238E27FC236}">
                <a16:creationId xmlns:a16="http://schemas.microsoft.com/office/drawing/2014/main" id="{AA6989B6-0674-4AE8-9641-E1291EC27389}"/>
              </a:ext>
            </a:extLst>
          </p:cNvPr>
          <p:cNvSpPr/>
          <p:nvPr/>
        </p:nvSpPr>
        <p:spPr>
          <a:xfrm>
            <a:off x="6096000" y="-1"/>
            <a:ext cx="3045600" cy="422031"/>
          </a:xfrm>
          <a:prstGeom prst="roundRect">
            <a:avLst/>
          </a:prstGeom>
          <a:solidFill>
            <a:srgbClr val="0070C0">
              <a:alpha val="30196"/>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 coins arrondis 4">
            <a:extLst>
              <a:ext uri="{FF2B5EF4-FFF2-40B4-BE49-F238E27FC236}">
                <a16:creationId xmlns:a16="http://schemas.microsoft.com/office/drawing/2014/main" id="{2FDA0740-A4A4-494B-9608-81B838BBC471}"/>
              </a:ext>
            </a:extLst>
          </p:cNvPr>
          <p:cNvSpPr/>
          <p:nvPr/>
        </p:nvSpPr>
        <p:spPr>
          <a:xfrm>
            <a:off x="9146400" y="0"/>
            <a:ext cx="3045600" cy="422031"/>
          </a:xfrm>
          <a:prstGeom prst="roundRect">
            <a:avLst/>
          </a:prstGeom>
          <a:solidFill>
            <a:srgbClr val="0070C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 name="ZoneTexte 5">
            <a:extLst>
              <a:ext uri="{FF2B5EF4-FFF2-40B4-BE49-F238E27FC236}">
                <a16:creationId xmlns:a16="http://schemas.microsoft.com/office/drawing/2014/main" id="{F986F77A-205C-488E-B70C-1EB52EB57D7F}"/>
              </a:ext>
            </a:extLst>
          </p:cNvPr>
          <p:cNvSpPr txBox="1"/>
          <p:nvPr/>
        </p:nvSpPr>
        <p:spPr>
          <a:xfrm>
            <a:off x="0" y="9932"/>
            <a:ext cx="3040798" cy="400110"/>
          </a:xfrm>
          <a:prstGeom prst="rect">
            <a:avLst/>
          </a:prstGeom>
          <a:noFill/>
        </p:spPr>
        <p:txBody>
          <a:bodyPr wrap="square" lIns="0" rIns="0" rtlCol="0">
            <a:spAutoFit/>
          </a:bodyPr>
          <a:lstStyle/>
          <a:p>
            <a:pPr algn="ctr"/>
            <a:r>
              <a:rPr lang="fr-FR" sz="2000" b="1" dirty="0">
                <a:solidFill>
                  <a:schemeClr val="bg1"/>
                </a:solidFill>
              </a:rPr>
              <a:t>Introduction</a:t>
            </a:r>
          </a:p>
        </p:txBody>
      </p:sp>
      <p:sp>
        <p:nvSpPr>
          <p:cNvPr id="7" name="ZoneTexte 6">
            <a:extLst>
              <a:ext uri="{FF2B5EF4-FFF2-40B4-BE49-F238E27FC236}">
                <a16:creationId xmlns:a16="http://schemas.microsoft.com/office/drawing/2014/main" id="{9289D246-1C47-4E9E-B65B-46D739750E58}"/>
              </a:ext>
            </a:extLst>
          </p:cNvPr>
          <p:cNvSpPr txBox="1"/>
          <p:nvPr/>
        </p:nvSpPr>
        <p:spPr>
          <a:xfrm>
            <a:off x="3040798" y="9929"/>
            <a:ext cx="3040798" cy="400110"/>
          </a:xfrm>
          <a:prstGeom prst="rect">
            <a:avLst/>
          </a:prstGeom>
          <a:noFill/>
        </p:spPr>
        <p:txBody>
          <a:bodyPr wrap="square" lIns="0" rIns="0" rtlCol="0">
            <a:spAutoFit/>
          </a:bodyPr>
          <a:lstStyle/>
          <a:p>
            <a:pPr algn="ctr"/>
            <a:r>
              <a:rPr lang="fr-FR" sz="2000" b="1" dirty="0">
                <a:solidFill>
                  <a:schemeClr val="bg1"/>
                </a:solidFill>
              </a:rPr>
              <a:t>Méthodes</a:t>
            </a:r>
          </a:p>
        </p:txBody>
      </p:sp>
      <p:sp>
        <p:nvSpPr>
          <p:cNvPr id="8" name="ZoneTexte 7">
            <a:extLst>
              <a:ext uri="{FF2B5EF4-FFF2-40B4-BE49-F238E27FC236}">
                <a16:creationId xmlns:a16="http://schemas.microsoft.com/office/drawing/2014/main" id="{5EC1DB14-679D-4C0B-8235-42D96B8543FE}"/>
              </a:ext>
            </a:extLst>
          </p:cNvPr>
          <p:cNvSpPr txBox="1"/>
          <p:nvPr/>
        </p:nvSpPr>
        <p:spPr>
          <a:xfrm>
            <a:off x="6057590" y="9931"/>
            <a:ext cx="3040798" cy="400110"/>
          </a:xfrm>
          <a:prstGeom prst="rect">
            <a:avLst/>
          </a:prstGeom>
          <a:noFill/>
        </p:spPr>
        <p:txBody>
          <a:bodyPr wrap="square" lIns="0" rIns="0" rtlCol="0">
            <a:spAutoFit/>
          </a:bodyPr>
          <a:lstStyle/>
          <a:p>
            <a:pPr algn="ctr"/>
            <a:r>
              <a:rPr lang="fr-FR" sz="2000" b="1" dirty="0">
                <a:solidFill>
                  <a:schemeClr val="bg1"/>
                </a:solidFill>
              </a:rPr>
              <a:t>Résultats</a:t>
            </a:r>
          </a:p>
        </p:txBody>
      </p:sp>
      <p:sp>
        <p:nvSpPr>
          <p:cNvPr id="9" name="ZoneTexte 8">
            <a:extLst>
              <a:ext uri="{FF2B5EF4-FFF2-40B4-BE49-F238E27FC236}">
                <a16:creationId xmlns:a16="http://schemas.microsoft.com/office/drawing/2014/main" id="{74E49A6B-DE6A-4D85-8102-7E37F45495D5}"/>
              </a:ext>
            </a:extLst>
          </p:cNvPr>
          <p:cNvSpPr txBox="1"/>
          <p:nvPr/>
        </p:nvSpPr>
        <p:spPr>
          <a:xfrm>
            <a:off x="9151202" y="9929"/>
            <a:ext cx="3040798" cy="400110"/>
          </a:xfrm>
          <a:prstGeom prst="rect">
            <a:avLst/>
          </a:prstGeom>
          <a:noFill/>
        </p:spPr>
        <p:txBody>
          <a:bodyPr wrap="square" lIns="0" rIns="0" rtlCol="0">
            <a:spAutoFit/>
          </a:bodyPr>
          <a:lstStyle/>
          <a:p>
            <a:pPr algn="ctr"/>
            <a:r>
              <a:rPr lang="fr-FR" sz="2000" b="1" dirty="0">
                <a:solidFill>
                  <a:schemeClr val="bg1"/>
                </a:solidFill>
              </a:rPr>
              <a:t>Discussion</a:t>
            </a:r>
          </a:p>
        </p:txBody>
      </p:sp>
      <p:sp>
        <p:nvSpPr>
          <p:cNvPr id="11" name="ZoneTexte 10">
            <a:extLst>
              <a:ext uri="{FF2B5EF4-FFF2-40B4-BE49-F238E27FC236}">
                <a16:creationId xmlns:a16="http://schemas.microsoft.com/office/drawing/2014/main" id="{9C8866CF-3072-3D95-CF67-E2E912F22508}"/>
              </a:ext>
            </a:extLst>
          </p:cNvPr>
          <p:cNvSpPr txBox="1"/>
          <p:nvPr/>
        </p:nvSpPr>
        <p:spPr>
          <a:xfrm>
            <a:off x="372407" y="1243786"/>
            <a:ext cx="11370365" cy="2831544"/>
          </a:xfrm>
          <a:prstGeom prst="rect">
            <a:avLst/>
          </a:prstGeom>
          <a:noFill/>
        </p:spPr>
        <p:txBody>
          <a:bodyPr wrap="square" rtlCol="0">
            <a:spAutoFit/>
          </a:bodyPr>
          <a:lstStyle/>
          <a:p>
            <a:pPr>
              <a:buClr>
                <a:schemeClr val="tx1"/>
              </a:buClr>
              <a:buSzPct val="100000"/>
            </a:pPr>
            <a:r>
              <a:rPr lang="fr-FR" altLang="fr-FR" sz="2000" dirty="0"/>
              <a:t>Université Montpellier </a:t>
            </a:r>
            <a:r>
              <a:rPr lang="fr-FR" altLang="fr-FR" sz="2000" dirty="0" err="1"/>
              <a:t>Nimes</a:t>
            </a:r>
            <a:r>
              <a:rPr lang="fr-FR" altLang="fr-FR" sz="2000"/>
              <a:t> Master </a:t>
            </a:r>
            <a:r>
              <a:rPr lang="fr-FR" altLang="fr-FR" sz="2000" dirty="0"/>
              <a:t>2 Sciences du Mouvement Humain 2023-2024 </a:t>
            </a:r>
          </a:p>
          <a:p>
            <a:pPr>
              <a:buClr>
                <a:srgbClr val="C64847"/>
              </a:buClr>
              <a:buSzPct val="50000"/>
            </a:pPr>
            <a:endParaRPr lang="fr-FR" altLang="fr-FR" sz="2000" dirty="0"/>
          </a:p>
          <a:p>
            <a:pPr>
              <a:buClr>
                <a:schemeClr val="tx1"/>
              </a:buClr>
              <a:buSzPct val="100000"/>
            </a:pPr>
            <a:r>
              <a:rPr lang="fr-FR" altLang="fr-FR" sz="2000" dirty="0"/>
              <a:t>Recrutement des patients</a:t>
            </a:r>
          </a:p>
          <a:p>
            <a:pPr marL="342900" indent="-342900">
              <a:buClr>
                <a:srgbClr val="C64847"/>
              </a:buClr>
              <a:buSzPct val="50000"/>
              <a:buFont typeface="Arial" panose="020B0604020202020204" pitchFamily="34" charset="0"/>
              <a:buChar char="•"/>
            </a:pPr>
            <a:endParaRPr lang="fr-FR" altLang="fr-FR" sz="2000" dirty="0"/>
          </a:p>
          <a:p>
            <a:pPr>
              <a:buClr>
                <a:schemeClr val="tx1"/>
              </a:buClr>
              <a:buSzPct val="100000"/>
            </a:pPr>
            <a:r>
              <a:rPr lang="fr-FR" altLang="fr-FR" sz="2000" dirty="0"/>
              <a:t>Suivi des patients tout au long du protocole :</a:t>
            </a:r>
          </a:p>
          <a:p>
            <a:pPr marL="800100" lvl="1" indent="-342900">
              <a:buClr>
                <a:schemeClr val="tx1"/>
              </a:buClr>
              <a:buSzPct val="80000"/>
              <a:buFont typeface="Wingdings" pitchFamily="2" charset="2"/>
              <a:buChar char="Ø"/>
            </a:pPr>
            <a:r>
              <a:rPr lang="fr-FR" altLang="fr-FR" sz="2000" dirty="0"/>
              <a:t>réalisation des consultations d’évaluation</a:t>
            </a:r>
          </a:p>
          <a:p>
            <a:pPr marL="800100" lvl="1" indent="-342900">
              <a:buClr>
                <a:schemeClr val="tx1"/>
              </a:buClr>
              <a:buSzPct val="80000"/>
              <a:buFont typeface="Wingdings" pitchFamily="2" charset="2"/>
              <a:buChar char="Ø"/>
            </a:pPr>
            <a:r>
              <a:rPr lang="fr-FR" altLang="fr-FR" sz="2000" dirty="0"/>
              <a:t>analyse des données </a:t>
            </a:r>
            <a:r>
              <a:rPr lang="fr-FR" altLang="fr-FR" sz="2000" dirty="0" err="1"/>
              <a:t>actimétriques</a:t>
            </a:r>
            <a:r>
              <a:rPr lang="fr-FR" altLang="fr-FR" sz="2000" dirty="0"/>
              <a:t> (et critères de jugements secondaires)</a:t>
            </a:r>
          </a:p>
          <a:p>
            <a:endParaRPr lang="fr-FR" sz="2000" dirty="0"/>
          </a:p>
          <a:p>
            <a:endParaRPr lang="fr-FR" dirty="0"/>
          </a:p>
        </p:txBody>
      </p:sp>
      <p:pic>
        <p:nvPicPr>
          <p:cNvPr id="12" name="Picture 2" descr="CHU de Nîmes - Home | Facebook">
            <a:extLst>
              <a:ext uri="{FF2B5EF4-FFF2-40B4-BE49-F238E27FC236}">
                <a16:creationId xmlns:a16="http://schemas.microsoft.com/office/drawing/2014/main" id="{1291F714-D50A-523F-CF17-C3AD4FE39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97" y="5143923"/>
            <a:ext cx="1509713" cy="15906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 coins arrondis 11">
            <a:extLst>
              <a:ext uri="{FF2B5EF4-FFF2-40B4-BE49-F238E27FC236}">
                <a16:creationId xmlns:a16="http://schemas.microsoft.com/office/drawing/2014/main" id="{0797F114-E451-AC0C-0162-57A1E2E5692E}"/>
              </a:ext>
            </a:extLst>
          </p:cNvPr>
          <p:cNvSpPr/>
          <p:nvPr/>
        </p:nvSpPr>
        <p:spPr>
          <a:xfrm>
            <a:off x="0" y="465637"/>
            <a:ext cx="12192000" cy="400110"/>
          </a:xfrm>
          <a:prstGeom prst="roundRect">
            <a:avLst/>
          </a:prstGeom>
          <a:solidFill>
            <a:srgbClr val="FF0000">
              <a:alpha val="30196"/>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3460029-9B79-832D-6504-6DFABCD198C0}"/>
              </a:ext>
            </a:extLst>
          </p:cNvPr>
          <p:cNvSpPr txBox="1"/>
          <p:nvPr/>
        </p:nvSpPr>
        <p:spPr>
          <a:xfrm>
            <a:off x="0" y="463291"/>
            <a:ext cx="12192000" cy="400110"/>
          </a:xfrm>
          <a:prstGeom prst="rect">
            <a:avLst/>
          </a:prstGeom>
          <a:noFill/>
        </p:spPr>
        <p:txBody>
          <a:bodyPr wrap="square" rtlCol="0">
            <a:spAutoFit/>
          </a:bodyPr>
          <a:lstStyle/>
          <a:p>
            <a:pPr algn="ctr"/>
            <a:r>
              <a:rPr lang="fr-FR" sz="2000" b="1" i="1" dirty="0">
                <a:solidFill>
                  <a:srgbClr val="FF0000"/>
                </a:solidFill>
              </a:rPr>
              <a:t>Implication personnelle</a:t>
            </a:r>
          </a:p>
        </p:txBody>
      </p:sp>
      <p:pic>
        <p:nvPicPr>
          <p:cNvPr id="17" name="Picture 2" descr="EuroMov Digital Health in Motion (EuroMov DHM) – Université de Montpellier">
            <a:extLst>
              <a:ext uri="{FF2B5EF4-FFF2-40B4-BE49-F238E27FC236}">
                <a16:creationId xmlns:a16="http://schemas.microsoft.com/office/drawing/2014/main" id="{89A59413-5982-07A0-89B1-8B75E6CFD2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9127" y="5082667"/>
            <a:ext cx="2512676" cy="1713188"/>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numéro de diapositive 9">
            <a:extLst>
              <a:ext uri="{FF2B5EF4-FFF2-40B4-BE49-F238E27FC236}">
                <a16:creationId xmlns:a16="http://schemas.microsoft.com/office/drawing/2014/main" id="{0FE5E65D-3070-42E3-1389-66350904CE8E}"/>
              </a:ext>
            </a:extLst>
          </p:cNvPr>
          <p:cNvSpPr>
            <a:spLocks noGrp="1"/>
          </p:cNvSpPr>
          <p:nvPr>
            <p:ph type="sldNum" sz="quarter" idx="12"/>
          </p:nvPr>
        </p:nvSpPr>
        <p:spPr/>
        <p:txBody>
          <a:bodyPr/>
          <a:lstStyle/>
          <a:p>
            <a:fld id="{614DEFB1-BEA5-5849-A18B-968F19CAA35E}" type="slidenum">
              <a:rPr lang="fr-FR" smtClean="0"/>
              <a:t>8</a:t>
            </a:fld>
            <a:endParaRPr lang="fr-FR"/>
          </a:p>
        </p:txBody>
      </p:sp>
      <p:pic>
        <p:nvPicPr>
          <p:cNvPr id="45" name="Audio 44">
            <a:extLst>
              <a:ext uri="{FF2B5EF4-FFF2-40B4-BE49-F238E27FC236}">
                <a16:creationId xmlns:a16="http://schemas.microsoft.com/office/drawing/2014/main" id="{859C8570-49B5-9F5E-C17F-AE07C0C33FF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04583672"/>
      </p:ext>
    </p:extLst>
  </p:cSld>
  <p:clrMapOvr>
    <a:masterClrMapping/>
  </p:clrMapOvr>
  <mc:AlternateContent xmlns:mc="http://schemas.openxmlformats.org/markup-compatibility/2006" xmlns:p14="http://schemas.microsoft.com/office/powerpoint/2010/main">
    <mc:Choice Requires="p14">
      <p:transition spd="slow" p14:dur="2000" advTm="9834"/>
    </mc:Choice>
    <mc:Fallback xmlns="">
      <p:transition spd="slow" advTm="9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124405E-04CB-4B07-8A9E-F4802F1EA1F1}"/>
              </a:ext>
            </a:extLst>
          </p:cNvPr>
          <p:cNvSpPr>
            <a:spLocks noGrp="1"/>
          </p:cNvSpPr>
          <p:nvPr>
            <p:ph type="subTitle" idx="1"/>
          </p:nvPr>
        </p:nvSpPr>
        <p:spPr>
          <a:xfrm>
            <a:off x="247426" y="3977597"/>
            <a:ext cx="11687504" cy="1700213"/>
          </a:xfrm>
          <a:ln>
            <a:solidFill>
              <a:srgbClr val="7030A0"/>
            </a:solidFill>
          </a:ln>
        </p:spPr>
        <p:txBody>
          <a:bodyPr>
            <a:normAutofit/>
          </a:bodyPr>
          <a:lstStyle/>
          <a:p>
            <a:r>
              <a:rPr lang="fr-FR" sz="2600" b="1" dirty="0">
                <a:solidFill>
                  <a:srgbClr val="0070C0"/>
                </a:solidFill>
              </a:rPr>
              <a:t/>
            </a:r>
            <a:br>
              <a:rPr lang="fr-FR" sz="2600" b="1" dirty="0">
                <a:solidFill>
                  <a:srgbClr val="0070C0"/>
                </a:solidFill>
              </a:rPr>
            </a:br>
            <a:r>
              <a:rPr lang="fr-FR" sz="4400" b="1" dirty="0">
                <a:solidFill>
                  <a:srgbClr val="7030A0"/>
                </a:solidFill>
                <a:latin typeface="+mj-lt"/>
              </a:rPr>
              <a:t>Merci</a:t>
            </a:r>
          </a:p>
          <a:p>
            <a:endParaRPr lang="fr-FR" b="1" dirty="0">
              <a:solidFill>
                <a:srgbClr val="0070C0"/>
              </a:solidFill>
            </a:endParaRPr>
          </a:p>
          <a:p>
            <a:endParaRPr lang="fr-FR" b="1" dirty="0">
              <a:solidFill>
                <a:srgbClr val="0070C0"/>
              </a:solidFill>
            </a:endParaRPr>
          </a:p>
        </p:txBody>
      </p:sp>
      <p:sp>
        <p:nvSpPr>
          <p:cNvPr id="4" name="Espace réservé du pied de page 3"/>
          <p:cNvSpPr>
            <a:spLocks noGrp="1"/>
          </p:cNvSpPr>
          <p:nvPr>
            <p:ph type="ftr" sz="quarter" idx="11"/>
          </p:nvPr>
        </p:nvSpPr>
        <p:spPr/>
        <p:txBody>
          <a:bodyPr/>
          <a:lstStyle/>
          <a:p>
            <a:r>
              <a:rPr lang="fr-FR" dirty="0" smtClean="0"/>
              <a:t>SOFMER - </a:t>
            </a:r>
            <a:r>
              <a:rPr lang="fr-FR" dirty="0"/>
              <a:t>Le Havre - 2023</a:t>
            </a:r>
          </a:p>
        </p:txBody>
      </p:sp>
      <p:sp>
        <p:nvSpPr>
          <p:cNvPr id="2" name="Titre 1">
            <a:extLst>
              <a:ext uri="{FF2B5EF4-FFF2-40B4-BE49-F238E27FC236}">
                <a16:creationId xmlns:a16="http://schemas.microsoft.com/office/drawing/2014/main" id="{42D91982-289D-41EF-81D7-960CA0205AB2}"/>
              </a:ext>
            </a:extLst>
          </p:cNvPr>
          <p:cNvSpPr>
            <a:spLocks noGrp="1"/>
          </p:cNvSpPr>
          <p:nvPr>
            <p:ph type="ctrTitle"/>
          </p:nvPr>
        </p:nvSpPr>
        <p:spPr>
          <a:xfrm>
            <a:off x="247426" y="1722690"/>
            <a:ext cx="11693562" cy="2141099"/>
          </a:xfrm>
        </p:spPr>
        <p:txBody>
          <a:bodyPr>
            <a:normAutofit/>
          </a:bodyPr>
          <a:lstStyle/>
          <a:p>
            <a:r>
              <a:rPr lang="fr-FR" sz="3200" b="1" dirty="0" smtClean="0">
                <a:solidFill>
                  <a:srgbClr val="7030A0"/>
                </a:solidFill>
              </a:rPr>
              <a:t>Robin </a:t>
            </a:r>
            <a:r>
              <a:rPr lang="fr-FR" sz="3200" b="1" dirty="0">
                <a:solidFill>
                  <a:srgbClr val="7030A0"/>
                </a:solidFill>
              </a:rPr>
              <a:t>LACHAUX – Pr Arnaud DUPEYRON</a:t>
            </a:r>
            <a:r>
              <a:rPr lang="fr-FR" sz="2400" b="1" dirty="0">
                <a:solidFill>
                  <a:srgbClr val="7030A0"/>
                </a:solidFill>
              </a:rPr>
              <a:t/>
            </a:r>
            <a:br>
              <a:rPr lang="fr-FR" sz="2400" b="1" dirty="0">
                <a:solidFill>
                  <a:srgbClr val="7030A0"/>
                </a:solidFill>
              </a:rPr>
            </a:br>
            <a:r>
              <a:rPr lang="fr-FR" sz="2800" b="1" dirty="0">
                <a:solidFill>
                  <a:srgbClr val="7030A0"/>
                </a:solidFill>
              </a:rPr>
              <a:t>Lauréat 2023</a:t>
            </a:r>
            <a:br>
              <a:rPr lang="fr-FR" sz="2800" b="1" dirty="0">
                <a:solidFill>
                  <a:srgbClr val="7030A0"/>
                </a:solidFill>
              </a:rPr>
            </a:br>
            <a:r>
              <a:rPr lang="fr-FR" sz="2800" b="1" dirty="0">
                <a:solidFill>
                  <a:srgbClr val="7030A0"/>
                </a:solidFill>
              </a:rPr>
              <a:t>Bourse SOFMER Recherche en MPR</a:t>
            </a:r>
            <a:br>
              <a:rPr lang="fr-FR" sz="2800" b="1" dirty="0">
                <a:solidFill>
                  <a:srgbClr val="7030A0"/>
                </a:solidFill>
              </a:rPr>
            </a:br>
            <a:endParaRPr lang="fr-FR" sz="4000" b="1" dirty="0">
              <a:solidFill>
                <a:srgbClr val="7030A0"/>
              </a:solidFill>
            </a:endParaRPr>
          </a:p>
        </p:txBody>
      </p:sp>
      <p:pic>
        <p:nvPicPr>
          <p:cNvPr id="8" name="Image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42320" y="6151419"/>
            <a:ext cx="1912478" cy="570056"/>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1978" y="195472"/>
            <a:ext cx="10058400" cy="1697355"/>
          </a:xfrm>
          <a:prstGeom prst="rect">
            <a:avLst/>
          </a:prstGeom>
        </p:spPr>
      </p:pic>
      <p:pic>
        <p:nvPicPr>
          <p:cNvPr id="29" name="Audio 28">
            <a:extLst>
              <a:ext uri="{FF2B5EF4-FFF2-40B4-BE49-F238E27FC236}">
                <a16:creationId xmlns:a16="http://schemas.microsoft.com/office/drawing/2014/main" id="{81EAA42B-DF58-3D4A-9478-35B5DB495DC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53071101"/>
      </p:ext>
    </p:extLst>
  </p:cSld>
  <p:clrMapOvr>
    <a:masterClrMapping/>
  </p:clrMapOvr>
  <mc:AlternateContent xmlns:mc="http://schemas.openxmlformats.org/markup-compatibility/2006" xmlns:p14="http://schemas.microsoft.com/office/powerpoint/2010/main">
    <mc:Choice Requires="p14">
      <p:transition spd="slow" p14:dur="2000" advTm="3381"/>
    </mc:Choice>
    <mc:Fallback xmlns="">
      <p:transition spd="slow" advTm="33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9"/>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111</TotalTime>
  <Words>491</Words>
  <Application>Microsoft Office PowerPoint</Application>
  <PresentationFormat>Grand écran</PresentationFormat>
  <Paragraphs>142</Paragraphs>
  <Slides>9</Slides>
  <Notes>9</Notes>
  <HiddenSlides>0</HiddenSlides>
  <MMClips>9</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Calibri Light</vt:lpstr>
      <vt:lpstr>Courier New</vt:lpstr>
      <vt:lpstr>Times New Roman</vt:lpstr>
      <vt:lpstr>Wingdings</vt:lpstr>
      <vt:lpstr>Thème Office</vt:lpstr>
      <vt:lpstr>Robin LACHAUX – Pr Arnaud DUPEYRON Lauréat 2023 Bourse SOFMER Recherche en MPR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Robin LACHAUX – Pr Arnaud DUPEYRON Lauréat 2023 Bourse SOFMER Recherche en MPR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Bourse de Mobilité SOFMER-MERZ Lauréat 2017 François Feuvrier</dc:title>
  <dc:creator>Patricia RIBINIK</dc:creator>
  <cp:lastModifiedBy>SOFMER</cp:lastModifiedBy>
  <cp:revision>111</cp:revision>
  <dcterms:created xsi:type="dcterms:W3CDTF">2017-08-12T07:49:47Z</dcterms:created>
  <dcterms:modified xsi:type="dcterms:W3CDTF">2023-10-02T08:34:10Z</dcterms:modified>
</cp:coreProperties>
</file>