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Roboto Condensed" panose="020B060402020202020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cenNpC254oL5wzTPOeaJ9t02g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56" autoAdjust="0"/>
  </p:normalViewPr>
  <p:slideViewPr>
    <p:cSldViewPr snapToGrid="0">
      <p:cViewPr varScale="1">
        <p:scale>
          <a:sx n="86" d="100"/>
          <a:sy n="86" d="100"/>
        </p:scale>
        <p:origin x="15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7c1e69342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165" name="Google Shape;165;g17c1e693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microsoft.com/office/2007/relationships/media" Target="../media/media4.m4a"/><Relationship Id="rId21" Type="http://schemas.openxmlformats.org/officeDocument/2006/relationships/image" Target="../media/image13.png"/><Relationship Id="rId7" Type="http://schemas.microsoft.com/office/2007/relationships/media" Target="../media/media6.m4a"/><Relationship Id="rId12" Type="http://schemas.openxmlformats.org/officeDocument/2006/relationships/image" Target="../media/image3.jpg"/><Relationship Id="rId17" Type="http://schemas.openxmlformats.org/officeDocument/2006/relationships/image" Target="../media/image9.png"/><Relationship Id="rId2" Type="http://schemas.openxmlformats.org/officeDocument/2006/relationships/audio" Target="../media/media3.m4a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2.gif"/><Relationship Id="rId24" Type="http://schemas.openxmlformats.org/officeDocument/2006/relationships/image" Target="../media/image4.png"/><Relationship Id="rId5" Type="http://schemas.microsoft.com/office/2007/relationships/media" Target="../media/media5.m4a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.gif"/><Relationship Id="rId3" Type="http://schemas.microsoft.com/office/2007/relationships/media" Target="../media/media8.m4a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0.gi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0" Type="http://schemas.openxmlformats.org/officeDocument/2006/relationships/image" Target="../media/image19.gif"/><Relationship Id="rId4" Type="http://schemas.openxmlformats.org/officeDocument/2006/relationships/audio" Target="../media/media8.m4a"/><Relationship Id="rId9" Type="http://schemas.openxmlformats.org/officeDocument/2006/relationships/image" Target="../media/image18.gif"/><Relationship Id="rId1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image" Target="../media/image3.jpg"/><Relationship Id="rId2" Type="http://schemas.openxmlformats.org/officeDocument/2006/relationships/audio" Target="../media/media9.m4a"/><Relationship Id="rId16" Type="http://schemas.openxmlformats.org/officeDocument/2006/relationships/image" Target="../media/image2.gif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22.pn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6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image" Target="../media/image3.jpg"/><Relationship Id="rId5" Type="http://schemas.microsoft.com/office/2007/relationships/media" Target="../media/media17.m4a"/><Relationship Id="rId10" Type="http://schemas.openxmlformats.org/officeDocument/2006/relationships/image" Target="../media/image2.gif"/><Relationship Id="rId4" Type="http://schemas.openxmlformats.org/officeDocument/2006/relationships/audio" Target="../media/media16.m4a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65855" y="4283544"/>
            <a:ext cx="11687504" cy="158452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4000"/>
              <a:buNone/>
            </a:pPr>
            <a:r>
              <a:rPr lang="fr-FR" sz="4000" b="1">
                <a:solidFill>
                  <a:srgbClr val="0070C0"/>
                </a:solidFill>
              </a:rPr>
              <a:t>EVALUATION COGNITIVE DE LARIBOISIERE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>
              <a:solidFill>
                <a:srgbClr val="0070C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SOFMER - Rennes - 2022</a:t>
            </a: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249219" y="1453207"/>
            <a:ext cx="11693562" cy="303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alibri"/>
              <a:buNone/>
            </a:pPr>
            <a:r>
              <a:rPr lang="fr-FR" sz="4000" b="1">
                <a:solidFill>
                  <a:srgbClr val="7030A0"/>
                </a:solidFill>
              </a:rPr>
              <a:t/>
            </a:r>
            <a:br>
              <a:rPr lang="fr-FR" sz="4000" b="1">
                <a:solidFill>
                  <a:srgbClr val="7030A0"/>
                </a:solidFill>
              </a:rPr>
            </a:br>
            <a:r>
              <a:rPr lang="fr-FR" sz="4000" b="1">
                <a:solidFill>
                  <a:srgbClr val="7030A0"/>
                </a:solidFill>
              </a:rPr>
              <a:t/>
            </a:r>
            <a:br>
              <a:rPr lang="fr-FR" sz="4000" b="1">
                <a:solidFill>
                  <a:srgbClr val="7030A0"/>
                </a:solidFill>
              </a:rPr>
            </a:br>
            <a:r>
              <a:rPr lang="fr-FR" sz="4000" b="1">
                <a:solidFill>
                  <a:srgbClr val="7030A0"/>
                </a:solidFill>
              </a:rPr>
              <a:t/>
            </a:r>
            <a:br>
              <a:rPr lang="fr-FR" sz="4000" b="1">
                <a:solidFill>
                  <a:srgbClr val="7030A0"/>
                </a:solidFill>
              </a:rPr>
            </a:br>
            <a:r>
              <a:rPr lang="fr-FR" sz="4000" b="1">
                <a:solidFill>
                  <a:srgbClr val="7030A0"/>
                </a:solidFill>
              </a:rPr>
              <a:t/>
            </a:r>
            <a:br>
              <a:rPr lang="fr-FR" sz="4000" b="1">
                <a:solidFill>
                  <a:srgbClr val="7030A0"/>
                </a:solidFill>
              </a:rPr>
            </a:br>
            <a:r>
              <a:rPr lang="fr-FR" sz="36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Camille HESLOT – APHP</a:t>
            </a:r>
            <a:br>
              <a:rPr lang="fr-FR" sz="36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1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Lauréate 2022 </a:t>
            </a:r>
            <a:br>
              <a:rPr lang="fr-FR" sz="31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1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Bourse de Mobilité en MPR SOFMER</a:t>
            </a:r>
            <a:br>
              <a:rPr lang="fr-FR" sz="31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1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et de la </a:t>
            </a:r>
            <a:br>
              <a:rPr lang="fr-FR" sz="31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1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Bourse de Recherche SOFMER – France Traumatisme Crânien</a:t>
            </a:r>
            <a:r>
              <a:rPr lang="fr-FR" sz="4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4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4643" y="219262"/>
            <a:ext cx="8769928" cy="111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RÃ©sultat de recherche d'images pour &quot;france traumatisme cranien&quot;"/>
          <p:cNvPicPr preferRelativeResize="0"/>
          <p:nvPr/>
        </p:nvPicPr>
        <p:blipFill rotWithShape="1">
          <a:blip r:embed="rId8">
            <a:alphaModFix/>
          </a:blip>
          <a:srcRect l="21512" r="22244"/>
          <a:stretch/>
        </p:blipFill>
        <p:spPr>
          <a:xfrm>
            <a:off x="64749" y="5972525"/>
            <a:ext cx="841575" cy="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0571" y="6003275"/>
            <a:ext cx="1945185" cy="77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 diapo 1">
            <a:hlinkClick r:id="" action="ppaction://media"/>
            <a:extLst>
              <a:ext uri="{FF2B5EF4-FFF2-40B4-BE49-F238E27FC236}">
                <a16:creationId xmlns:a16="http://schemas.microsoft.com/office/drawing/2014/main" id="{89FB1B98-2299-C0B8-22EF-0A9A0A761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6324" y="6295230"/>
            <a:ext cx="487363" cy="487363"/>
          </a:xfrm>
          <a:prstGeom prst="rect">
            <a:avLst/>
          </a:prstGeom>
        </p:spPr>
      </p:pic>
      <p:pic>
        <p:nvPicPr>
          <p:cNvPr id="2" name="son 1 diapo 1">
            <a:hlinkClick r:id="" action="ppaction://media"/>
            <a:extLst>
              <a:ext uri="{FF2B5EF4-FFF2-40B4-BE49-F238E27FC236}">
                <a16:creationId xmlns:a16="http://schemas.microsoft.com/office/drawing/2014/main" id="{F129A7BE-664A-C6A8-6A2A-F400305881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6323" y="629523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" advTm="14000"/>
    </mc:Choice>
    <mc:Fallback xmlns="">
      <p:transition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7312337" y="4751321"/>
            <a:ext cx="1378200" cy="4947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0" name="Google Shape;100;p3" descr="RÃ©sultat de recherche d'images pour &quot;france traumatisme cranien&quot;"/>
          <p:cNvPicPr preferRelativeResize="0"/>
          <p:nvPr/>
        </p:nvPicPr>
        <p:blipFill rotWithShape="1">
          <a:blip r:embed="rId11">
            <a:alphaModFix/>
          </a:blip>
          <a:srcRect l="21512" r="22244"/>
          <a:stretch/>
        </p:blipFill>
        <p:spPr>
          <a:xfrm>
            <a:off x="64749" y="5972525"/>
            <a:ext cx="841575" cy="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60571" y="6003275"/>
            <a:ext cx="1945185" cy="776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3124200" y="610921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SOFMER - Rennes - 2022</a:t>
            </a:r>
            <a:endParaRPr dirty="0"/>
          </a:p>
        </p:txBody>
      </p:sp>
      <p:sp>
        <p:nvSpPr>
          <p:cNvPr id="103" name="Google Shape;103;p3"/>
          <p:cNvSpPr txBox="1"/>
          <p:nvPr/>
        </p:nvSpPr>
        <p:spPr>
          <a:xfrm>
            <a:off x="0" y="313188"/>
            <a:ext cx="121920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rgbClr val="5B5B5B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Contexte</a:t>
            </a:r>
            <a:endParaRPr sz="4800" b="1" i="0" u="none" strike="noStrike" cap="none">
              <a:solidFill>
                <a:srgbClr val="5B5B5B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584348" y="3214404"/>
            <a:ext cx="8276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0" i="0" u="none" strike="noStrike" cap="none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Séquelles cognitives </a:t>
            </a:r>
            <a:r>
              <a:rPr lang="fr-FR" sz="2600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→ </a:t>
            </a:r>
            <a:r>
              <a:rPr lang="fr-FR" sz="2600" b="0" i="0" u="none" strike="noStrike" cap="none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Pronostic fonctionnel péjoratif</a:t>
            </a:r>
            <a:endParaRPr sz="2900" b="0" i="0" u="none" strike="noStrike" cap="none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1294895" y="146719"/>
            <a:ext cx="2672496" cy="3203827"/>
            <a:chOff x="4219575" y="1416050"/>
            <a:chExt cx="687388" cy="828676"/>
          </a:xfrm>
        </p:grpSpPr>
        <p:sp>
          <p:nvSpPr>
            <p:cNvPr id="106" name="Google Shape;106;p3"/>
            <p:cNvSpPr/>
            <p:nvPr/>
          </p:nvSpPr>
          <p:spPr>
            <a:xfrm>
              <a:off x="4568825" y="1816100"/>
              <a:ext cx="26988" cy="39688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grpSp>
          <p:nvGrpSpPr>
            <p:cNvPr id="107" name="Google Shape;107;p3"/>
            <p:cNvGrpSpPr/>
            <p:nvPr/>
          </p:nvGrpSpPr>
          <p:grpSpPr>
            <a:xfrm>
              <a:off x="4219575" y="1416050"/>
              <a:ext cx="687388" cy="828676"/>
              <a:chOff x="4219575" y="1416050"/>
              <a:chExt cx="687388" cy="828676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47" extrusionOk="0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18" extrusionOk="0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4219575" y="1841500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65" extrusionOk="0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52" extrusionOk="0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4592638" y="2203450"/>
                <a:ext cx="4603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5" h="23" extrusionOk="0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4527550" y="2111375"/>
                <a:ext cx="15875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4524375" y="2144713"/>
                <a:ext cx="25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33" extrusionOk="0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4429125" y="2171700"/>
                <a:ext cx="127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" h="7" extrusionOk="0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4551363" y="1833563"/>
                <a:ext cx="158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4" extrusionOk="0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4684713" y="1773238"/>
                <a:ext cx="15875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11" h="17" extrusionOk="0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4746625" y="1744663"/>
                <a:ext cx="2063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6" h="20" extrusionOk="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62626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</p:grpSp>
      <p:sp>
        <p:nvSpPr>
          <p:cNvPr id="119" name="Google Shape;119;p3"/>
          <p:cNvSpPr/>
          <p:nvPr/>
        </p:nvSpPr>
        <p:spPr>
          <a:xfrm>
            <a:off x="2466693" y="1967276"/>
            <a:ext cx="596400" cy="5604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47675" y="2064896"/>
            <a:ext cx="395296" cy="36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3"/>
          <p:cNvGrpSpPr/>
          <p:nvPr/>
        </p:nvGrpSpPr>
        <p:grpSpPr>
          <a:xfrm>
            <a:off x="1910584" y="2561403"/>
            <a:ext cx="1759852" cy="251159"/>
            <a:chOff x="3456321" y="3188102"/>
            <a:chExt cx="3843310" cy="297300"/>
          </a:xfrm>
        </p:grpSpPr>
        <p:sp>
          <p:nvSpPr>
            <p:cNvPr id="122" name="Google Shape;122;p3"/>
            <p:cNvSpPr/>
            <p:nvPr/>
          </p:nvSpPr>
          <p:spPr>
            <a:xfrm>
              <a:off x="3456321" y="3188102"/>
              <a:ext cx="3843300" cy="2973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3546631" y="3221540"/>
              <a:ext cx="3753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fr-FR" sz="1100" b="1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235 à 326 TC/100 000 hab/an</a:t>
              </a:r>
              <a:endParaRPr sz="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3"/>
          <p:cNvSpPr/>
          <p:nvPr/>
        </p:nvSpPr>
        <p:spPr>
          <a:xfrm>
            <a:off x="4961289" y="1970307"/>
            <a:ext cx="2319900" cy="8586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929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5422641" y="2156650"/>
            <a:ext cx="1013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64%</a:t>
            </a:r>
            <a:endParaRPr sz="2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50281" y="1337080"/>
            <a:ext cx="1697311" cy="173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99650" y="2080830"/>
            <a:ext cx="658947" cy="62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844358" y="4822629"/>
            <a:ext cx="355981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8564070" y="4347525"/>
            <a:ext cx="34023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500" b="1" i="0" u="none" strike="noStrike" cap="none" dirty="0">
                <a:solidFill>
                  <a:srgbClr val="ED7D3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Amélioration de la filière de soins des patients traumatisés crâniens</a:t>
            </a:r>
            <a:endParaRPr sz="2500" b="1" i="0" u="none" strike="noStrike" cap="none" dirty="0">
              <a:solidFill>
                <a:srgbClr val="ED7D3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2720776" y="4294709"/>
            <a:ext cx="1231800" cy="1176300"/>
          </a:xfrm>
          <a:prstGeom prst="ellipse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3202087" y="5041414"/>
            <a:ext cx="1231800" cy="1176300"/>
          </a:xfrm>
          <a:prstGeom prst="ellipse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2267974" y="5041414"/>
            <a:ext cx="1231800" cy="1176300"/>
          </a:xfrm>
          <a:prstGeom prst="ellipse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3"/>
          <p:cNvGrpSpPr/>
          <p:nvPr/>
        </p:nvGrpSpPr>
        <p:grpSpPr>
          <a:xfrm>
            <a:off x="1270450" y="5051300"/>
            <a:ext cx="1013692" cy="870737"/>
            <a:chOff x="356700" y="502485"/>
            <a:chExt cx="2182800" cy="1882268"/>
          </a:xfrm>
        </p:grpSpPr>
        <p:sp>
          <p:nvSpPr>
            <p:cNvPr id="134" name="Google Shape;134;p3"/>
            <p:cNvSpPr txBox="1"/>
            <p:nvPr/>
          </p:nvSpPr>
          <p:spPr>
            <a:xfrm>
              <a:off x="741322" y="502485"/>
              <a:ext cx="1383000" cy="6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Arial"/>
                <a:buNone/>
              </a:pPr>
              <a:r>
                <a:rPr lang="fr-FR" sz="2100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MPR</a:t>
              </a:r>
              <a:endParaRPr sz="21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356700" y="1086953"/>
              <a:ext cx="2182800" cy="12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800"/>
                <a:buFont typeface="Calibri"/>
                <a:buNone/>
              </a:pPr>
              <a:r>
                <a:rPr lang="fr-FR" sz="13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Pr Schnitzler Dr Heslot</a:t>
              </a:r>
              <a:endParaRPr sz="1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800"/>
                <a:buFont typeface="Calibri"/>
                <a:buNone/>
              </a:pPr>
              <a:r>
                <a:rPr lang="fr-FR" sz="13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M. Jeulin</a:t>
              </a:r>
              <a:endParaRPr sz="1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54740" y="4353335"/>
            <a:ext cx="1822590" cy="452238"/>
            <a:chOff x="108860" y="1161369"/>
            <a:chExt cx="2761500" cy="977600"/>
          </a:xfrm>
        </p:grpSpPr>
        <p:sp>
          <p:nvSpPr>
            <p:cNvPr id="137" name="Google Shape;137;p3"/>
            <p:cNvSpPr txBox="1"/>
            <p:nvPr/>
          </p:nvSpPr>
          <p:spPr>
            <a:xfrm>
              <a:off x="108860" y="1161369"/>
              <a:ext cx="2761500" cy="6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Arial"/>
                <a:buNone/>
              </a:pPr>
              <a:r>
                <a:rPr lang="fr-FR" sz="21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Neurochirurgie</a:t>
              </a:r>
              <a:endParaRPr sz="17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576782" y="1706369"/>
              <a:ext cx="2189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800"/>
                <a:buFont typeface="Calibri"/>
                <a:buNone/>
              </a:pPr>
              <a:r>
                <a:rPr lang="fr-FR" sz="13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Pr Mandonnet</a:t>
              </a:r>
              <a:endParaRPr sz="1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3905825" y="4673100"/>
            <a:ext cx="2721616" cy="471896"/>
            <a:chOff x="179870" y="1126699"/>
            <a:chExt cx="5860500" cy="1020095"/>
          </a:xfrm>
        </p:grpSpPr>
        <p:sp>
          <p:nvSpPr>
            <p:cNvPr id="140" name="Google Shape;140;p3"/>
            <p:cNvSpPr txBox="1"/>
            <p:nvPr/>
          </p:nvSpPr>
          <p:spPr>
            <a:xfrm>
              <a:off x="179870" y="1126699"/>
              <a:ext cx="5860500" cy="6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r>
                <a:rPr lang="fr-FR" sz="2100" b="1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SBT Human(s) Matter</a:t>
              </a:r>
              <a:endParaRPr sz="2100"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179870" y="1714194"/>
              <a:ext cx="5860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800"/>
                <a:buFont typeface="Calibri"/>
                <a:buNone/>
              </a:pPr>
              <a:r>
                <a:rPr lang="fr-FR" sz="13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V.Faques &amp; F. Tarpin-Bernard</a:t>
              </a:r>
              <a:endParaRPr sz="1300"/>
            </a:p>
          </p:txBody>
        </p:sp>
      </p:grpSp>
      <p:pic>
        <p:nvPicPr>
          <p:cNvPr id="142" name="Google Shape;142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038450" y="4483750"/>
            <a:ext cx="596451" cy="53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839038" y="5164601"/>
            <a:ext cx="735700" cy="4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457276" y="5524422"/>
            <a:ext cx="445597" cy="41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666689" y="5382493"/>
            <a:ext cx="408032" cy="46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21">
            <a:alphaModFix/>
          </a:blip>
          <a:srcRect t="24941" r="54031"/>
          <a:stretch/>
        </p:blipFill>
        <p:spPr>
          <a:xfrm>
            <a:off x="3858806" y="5505007"/>
            <a:ext cx="360878" cy="46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372497" y="5497358"/>
            <a:ext cx="481234" cy="4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862745" y="5499779"/>
            <a:ext cx="499668" cy="47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8260F7-963F-13FB-8D39-AA09E5B4C2BD}"/>
              </a:ext>
            </a:extLst>
          </p:cNvPr>
          <p:cNvSpPr/>
          <p:nvPr/>
        </p:nvSpPr>
        <p:spPr>
          <a:xfrm rot="18862885">
            <a:off x="4112239" y="5362230"/>
            <a:ext cx="173308" cy="200121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1 diapo 2">
            <a:hlinkClick r:id="" action="ppaction://media"/>
            <a:extLst>
              <a:ext uri="{FF2B5EF4-FFF2-40B4-BE49-F238E27FC236}">
                <a16:creationId xmlns:a16="http://schemas.microsoft.com/office/drawing/2014/main" id="{1CDEFC1A-8E93-572E-B4E8-BEF203BC9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51213" y="6295218"/>
            <a:ext cx="487363" cy="487363"/>
          </a:xfrm>
          <a:prstGeom prst="rect">
            <a:avLst/>
          </a:prstGeom>
        </p:spPr>
      </p:pic>
      <p:pic>
        <p:nvPicPr>
          <p:cNvPr id="4" name="Son 2 diapo 2">
            <a:hlinkClick r:id="" action="ppaction://media"/>
            <a:extLst>
              <a:ext uri="{FF2B5EF4-FFF2-40B4-BE49-F238E27FC236}">
                <a16:creationId xmlns:a16="http://schemas.microsoft.com/office/drawing/2014/main" id="{E581DFE2-2E98-C597-4911-A4790EB10F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51213" y="6295218"/>
            <a:ext cx="487363" cy="487363"/>
          </a:xfrm>
          <a:prstGeom prst="rect">
            <a:avLst/>
          </a:prstGeom>
        </p:spPr>
      </p:pic>
      <p:pic>
        <p:nvPicPr>
          <p:cNvPr id="5" name="Son 1 diapo 2">
            <a:hlinkClick r:id="" action="ppaction://media"/>
            <a:extLst>
              <a:ext uri="{FF2B5EF4-FFF2-40B4-BE49-F238E27FC236}">
                <a16:creationId xmlns:a16="http://schemas.microsoft.com/office/drawing/2014/main" id="{1F00C21E-0119-E791-4A18-5F479C4D7F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29726" y="6295218"/>
            <a:ext cx="487363" cy="487363"/>
          </a:xfrm>
          <a:prstGeom prst="rect">
            <a:avLst/>
          </a:prstGeom>
        </p:spPr>
      </p:pic>
      <p:pic>
        <p:nvPicPr>
          <p:cNvPr id="6" name="son 1 diapo 2">
            <a:hlinkClick r:id="" action="ppaction://media"/>
            <a:extLst>
              <a:ext uri="{FF2B5EF4-FFF2-40B4-BE49-F238E27FC236}">
                <a16:creationId xmlns:a16="http://schemas.microsoft.com/office/drawing/2014/main" id="{0BC63B90-A77F-1124-B5A8-DE474CEE0B9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33845" y="6299083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B33B68-68C5-DCC8-8EF9-B8FED62A27A3}"/>
              </a:ext>
            </a:extLst>
          </p:cNvPr>
          <p:cNvSpPr txBox="1"/>
          <p:nvPr/>
        </p:nvSpPr>
        <p:spPr>
          <a:xfrm>
            <a:off x="1542628" y="6349270"/>
            <a:ext cx="106319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Épidémiologie des traumatismes crâniens en France et dans les pays occidentaux -  Synthèse bibliographique Santé Publique France, 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Referral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Rehabilitation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After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Severe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Traumatic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Brain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Injury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From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PariS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-TBI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Study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Jourdan et al; 2018</a:t>
            </a:r>
            <a:endParaRPr lang="fr-FR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Chronic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Impact of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Traumatic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Brain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Injury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Outcome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Quality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of Life: A Narrative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Nino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Stocchetti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Elisa R. </a:t>
            </a:r>
            <a:r>
              <a:rPr lang="fr-FR" sz="1000" b="0" i="1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Zanier</a:t>
            </a:r>
            <a:r>
              <a:rPr lang="fr-FR" sz="1000" b="0" i="1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>
      <p:transition spd="slow" advTm="4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33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SOFMER - Rennes - 2022</a:t>
            </a:r>
            <a:endParaRPr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7">
            <a:alphaModFix/>
          </a:blip>
          <a:srcRect t="8567" r="3241"/>
          <a:stretch/>
        </p:blipFill>
        <p:spPr>
          <a:xfrm>
            <a:off x="195775" y="1630324"/>
            <a:ext cx="3734175" cy="202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8">
            <a:alphaModFix/>
          </a:blip>
          <a:srcRect t="8908"/>
          <a:stretch/>
        </p:blipFill>
        <p:spPr>
          <a:xfrm>
            <a:off x="4274688" y="1623525"/>
            <a:ext cx="3734188" cy="20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9">
            <a:alphaModFix/>
          </a:blip>
          <a:srcRect t="9329" r="862"/>
          <a:stretch/>
        </p:blipFill>
        <p:spPr>
          <a:xfrm>
            <a:off x="8353625" y="1623525"/>
            <a:ext cx="3734175" cy="20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10">
            <a:alphaModFix/>
          </a:blip>
          <a:srcRect t="8675"/>
          <a:stretch/>
        </p:blipFill>
        <p:spPr>
          <a:xfrm>
            <a:off x="8296800" y="3860462"/>
            <a:ext cx="3847825" cy="1940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11">
            <a:alphaModFix/>
          </a:blip>
          <a:srcRect l="26930" t="9324" r="26969" b="-1277"/>
          <a:stretch/>
        </p:blipFill>
        <p:spPr>
          <a:xfrm>
            <a:off x="1016928" y="3778160"/>
            <a:ext cx="3362327" cy="30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2305788" y="289025"/>
            <a:ext cx="75645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rgbClr val="5B5B5B"/>
                </a:solidFill>
                <a:latin typeface="Roboto Medium"/>
                <a:ea typeface="Roboto Medium"/>
                <a:cs typeface="Roboto Medium"/>
                <a:sym typeface="Roboto Medium"/>
              </a:rPr>
              <a:t>Les différentes épreuves</a:t>
            </a:r>
            <a:endParaRPr sz="4800" b="1" i="0" u="none" strike="noStrike" cap="none">
              <a:solidFill>
                <a:srgbClr val="5B5B5B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12">
            <a:alphaModFix/>
          </a:blip>
          <a:srcRect t="8925"/>
          <a:stretch/>
        </p:blipFill>
        <p:spPr>
          <a:xfrm>
            <a:off x="4220962" y="4037007"/>
            <a:ext cx="3734175" cy="194083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5" descr="RÃ©sultat de recherche d'images pour &quot;france traumatisme cranien&quot;"/>
          <p:cNvPicPr preferRelativeResize="0"/>
          <p:nvPr/>
        </p:nvPicPr>
        <p:blipFill rotWithShape="1">
          <a:blip r:embed="rId13">
            <a:alphaModFix/>
          </a:blip>
          <a:srcRect l="21512" r="22244"/>
          <a:stretch/>
        </p:blipFill>
        <p:spPr>
          <a:xfrm>
            <a:off x="64749" y="5972525"/>
            <a:ext cx="841575" cy="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60571" y="6003275"/>
            <a:ext cx="1945185" cy="77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diapo 3">
            <a:hlinkClick r:id="" action="ppaction://media"/>
            <a:extLst>
              <a:ext uri="{FF2B5EF4-FFF2-40B4-BE49-F238E27FC236}">
                <a16:creationId xmlns:a16="http://schemas.microsoft.com/office/drawing/2014/main" id="{F6CED3D9-1F34-73FB-C8AF-4BE2308C4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4261" y="6323662"/>
            <a:ext cx="487363" cy="487363"/>
          </a:xfrm>
          <a:prstGeom prst="rect">
            <a:avLst/>
          </a:prstGeom>
        </p:spPr>
      </p:pic>
      <p:pic>
        <p:nvPicPr>
          <p:cNvPr id="3" name="SOn 2 diapo 3">
            <a:hlinkClick r:id="" action="ppaction://media"/>
            <a:extLst>
              <a:ext uri="{FF2B5EF4-FFF2-40B4-BE49-F238E27FC236}">
                <a16:creationId xmlns:a16="http://schemas.microsoft.com/office/drawing/2014/main" id="{8D66EAD6-ACF9-0AE0-4A0D-8D39D73FC1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023" y="634715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671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c1e69342a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SOFMER - Rennes - 2022</a:t>
            </a:r>
            <a:endParaRPr/>
          </a:p>
        </p:txBody>
      </p:sp>
      <p:grpSp>
        <p:nvGrpSpPr>
          <p:cNvPr id="168" name="Google Shape;168;g17c1e69342a_0_0"/>
          <p:cNvGrpSpPr/>
          <p:nvPr/>
        </p:nvGrpSpPr>
        <p:grpSpPr>
          <a:xfrm>
            <a:off x="935529" y="2996345"/>
            <a:ext cx="2151146" cy="460788"/>
            <a:chOff x="769938" y="2456536"/>
            <a:chExt cx="1613400" cy="345600"/>
          </a:xfrm>
        </p:grpSpPr>
        <p:sp>
          <p:nvSpPr>
            <p:cNvPr id="169" name="Google Shape;169;g17c1e69342a_0_0"/>
            <p:cNvSpPr/>
            <p:nvPr/>
          </p:nvSpPr>
          <p:spPr>
            <a:xfrm>
              <a:off x="769938" y="2456536"/>
              <a:ext cx="1613400" cy="345600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17c1e69342a_0_0"/>
            <p:cNvSpPr/>
            <p:nvPr/>
          </p:nvSpPr>
          <p:spPr>
            <a:xfrm>
              <a:off x="1482001" y="2534688"/>
              <a:ext cx="189300" cy="18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g17c1e69342a_0_0"/>
          <p:cNvGrpSpPr/>
          <p:nvPr/>
        </p:nvGrpSpPr>
        <p:grpSpPr>
          <a:xfrm>
            <a:off x="2923486" y="2996345"/>
            <a:ext cx="2151146" cy="460788"/>
            <a:chOff x="769938" y="2456536"/>
            <a:chExt cx="1613400" cy="345600"/>
          </a:xfrm>
        </p:grpSpPr>
        <p:sp>
          <p:nvSpPr>
            <p:cNvPr id="172" name="Google Shape;172;g17c1e69342a_0_0"/>
            <p:cNvSpPr/>
            <p:nvPr/>
          </p:nvSpPr>
          <p:spPr>
            <a:xfrm>
              <a:off x="769938" y="2456536"/>
              <a:ext cx="1613400" cy="345600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17c1e69342a_0_0"/>
            <p:cNvSpPr/>
            <p:nvPr/>
          </p:nvSpPr>
          <p:spPr>
            <a:xfrm>
              <a:off x="1482001" y="2534688"/>
              <a:ext cx="189300" cy="18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g17c1e69342a_0_0"/>
          <p:cNvGrpSpPr/>
          <p:nvPr/>
        </p:nvGrpSpPr>
        <p:grpSpPr>
          <a:xfrm>
            <a:off x="4911444" y="2996345"/>
            <a:ext cx="2151146" cy="460788"/>
            <a:chOff x="769938" y="2456536"/>
            <a:chExt cx="1613400" cy="345600"/>
          </a:xfrm>
        </p:grpSpPr>
        <p:sp>
          <p:nvSpPr>
            <p:cNvPr id="175" name="Google Shape;175;g17c1e69342a_0_0"/>
            <p:cNvSpPr/>
            <p:nvPr/>
          </p:nvSpPr>
          <p:spPr>
            <a:xfrm>
              <a:off x="769938" y="2456536"/>
              <a:ext cx="1613400" cy="345600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17c1e69342a_0_0"/>
            <p:cNvSpPr/>
            <p:nvPr/>
          </p:nvSpPr>
          <p:spPr>
            <a:xfrm>
              <a:off x="1482001" y="2534688"/>
              <a:ext cx="189300" cy="18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g17c1e69342a_0_0"/>
          <p:cNvGrpSpPr/>
          <p:nvPr/>
        </p:nvGrpSpPr>
        <p:grpSpPr>
          <a:xfrm>
            <a:off x="6899401" y="2996345"/>
            <a:ext cx="2151146" cy="460788"/>
            <a:chOff x="769938" y="2456536"/>
            <a:chExt cx="1613400" cy="345600"/>
          </a:xfrm>
        </p:grpSpPr>
        <p:sp>
          <p:nvSpPr>
            <p:cNvPr id="178" name="Google Shape;178;g17c1e69342a_0_0"/>
            <p:cNvSpPr/>
            <p:nvPr/>
          </p:nvSpPr>
          <p:spPr>
            <a:xfrm>
              <a:off x="769938" y="2456536"/>
              <a:ext cx="1613400" cy="345600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17c1e69342a_0_0"/>
            <p:cNvSpPr/>
            <p:nvPr/>
          </p:nvSpPr>
          <p:spPr>
            <a:xfrm>
              <a:off x="1482001" y="2534688"/>
              <a:ext cx="189300" cy="18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g17c1e69342a_0_0"/>
          <p:cNvGrpSpPr/>
          <p:nvPr/>
        </p:nvGrpSpPr>
        <p:grpSpPr>
          <a:xfrm>
            <a:off x="8887361" y="2996345"/>
            <a:ext cx="2151146" cy="460788"/>
            <a:chOff x="769938" y="2456536"/>
            <a:chExt cx="1613400" cy="345600"/>
          </a:xfrm>
        </p:grpSpPr>
        <p:sp>
          <p:nvSpPr>
            <p:cNvPr id="181" name="Google Shape;181;g17c1e69342a_0_0"/>
            <p:cNvSpPr/>
            <p:nvPr/>
          </p:nvSpPr>
          <p:spPr>
            <a:xfrm>
              <a:off x="769938" y="2456536"/>
              <a:ext cx="1613400" cy="345600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17c1e69342a_0_0"/>
            <p:cNvSpPr/>
            <p:nvPr/>
          </p:nvSpPr>
          <p:spPr>
            <a:xfrm>
              <a:off x="1482001" y="2534688"/>
              <a:ext cx="189300" cy="189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g17c1e69342a_0_0"/>
          <p:cNvSpPr txBox="1"/>
          <p:nvPr/>
        </p:nvSpPr>
        <p:spPr>
          <a:xfrm>
            <a:off x="1377688" y="3575159"/>
            <a:ext cx="11244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Roboto Condensed"/>
              <a:buNone/>
            </a:pPr>
            <a:r>
              <a:rPr lang="fr-FR" sz="2133"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Nov. 2019</a:t>
            </a:r>
            <a:endParaRPr sz="2133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4" name="Google Shape;184;g17c1e69342a_0_0"/>
          <p:cNvSpPr txBox="1"/>
          <p:nvPr/>
        </p:nvSpPr>
        <p:spPr>
          <a:xfrm>
            <a:off x="3265228" y="2604035"/>
            <a:ext cx="14148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Roboto Condensed"/>
              <a:buNone/>
            </a:pPr>
            <a:r>
              <a:rPr lang="fr-FR" sz="2133" b="1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Avril 2021</a:t>
            </a:r>
            <a:endParaRPr sz="2133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5" name="Google Shape;185;g17c1e69342a_0_0"/>
          <p:cNvSpPr txBox="1"/>
          <p:nvPr/>
        </p:nvSpPr>
        <p:spPr>
          <a:xfrm>
            <a:off x="5341321" y="3602192"/>
            <a:ext cx="12720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33"/>
              <a:buFont typeface="Roboto Condensed"/>
              <a:buNone/>
            </a:pPr>
            <a:r>
              <a:rPr lang="fr-FR" sz="2133" b="1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Juin 2022</a:t>
            </a:r>
            <a:endParaRPr sz="2133">
              <a:solidFill>
                <a:schemeClr val="accent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6" name="Google Shape;186;g17c1e69342a_0_0"/>
          <p:cNvSpPr txBox="1"/>
          <p:nvPr/>
        </p:nvSpPr>
        <p:spPr>
          <a:xfrm>
            <a:off x="7343765" y="2604019"/>
            <a:ext cx="12579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33"/>
              <a:buFont typeface="Roboto Condensed"/>
              <a:buNone/>
            </a:pPr>
            <a:r>
              <a:rPr lang="fr-FR" sz="2133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Oct. 2022</a:t>
            </a:r>
            <a:endParaRPr sz="2133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" name="Google Shape;187;g17c1e69342a_0_0"/>
          <p:cNvSpPr txBox="1"/>
          <p:nvPr/>
        </p:nvSpPr>
        <p:spPr>
          <a:xfrm>
            <a:off x="9359419" y="3575143"/>
            <a:ext cx="12006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Roboto Condensed"/>
              <a:buNone/>
            </a:pPr>
            <a:r>
              <a:rPr lang="fr-FR" sz="2133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Nov. 2022</a:t>
            </a:r>
            <a:endParaRPr sz="2133">
              <a:solidFill>
                <a:schemeClr val="accent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88" name="Google Shape;188;g17c1e69342a_0_0"/>
          <p:cNvCxnSpPr>
            <a:stCxn id="189" idx="7"/>
          </p:cNvCxnSpPr>
          <p:nvPr/>
        </p:nvCxnSpPr>
        <p:spPr>
          <a:xfrm>
            <a:off x="2008406" y="2405877"/>
            <a:ext cx="0" cy="819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90" name="Google Shape;190;g17c1e69342a_0_0"/>
          <p:cNvCxnSpPr>
            <a:stCxn id="191" idx="7"/>
          </p:cNvCxnSpPr>
          <p:nvPr/>
        </p:nvCxnSpPr>
        <p:spPr>
          <a:xfrm>
            <a:off x="5987910" y="2399526"/>
            <a:ext cx="0" cy="8199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92" name="Google Shape;192;g17c1e69342a_0_0"/>
          <p:cNvCxnSpPr>
            <a:stCxn id="193" idx="7"/>
          </p:cNvCxnSpPr>
          <p:nvPr/>
        </p:nvCxnSpPr>
        <p:spPr>
          <a:xfrm>
            <a:off x="9960366" y="2399526"/>
            <a:ext cx="0" cy="8199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94" name="Google Shape;194;g17c1e69342a_0_0"/>
          <p:cNvCxnSpPr>
            <a:stCxn id="195" idx="7"/>
          </p:cNvCxnSpPr>
          <p:nvPr/>
        </p:nvCxnSpPr>
        <p:spPr>
          <a:xfrm rot="10800000">
            <a:off x="3997070" y="3232346"/>
            <a:ext cx="0" cy="819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96" name="Google Shape;196;g17c1e69342a_0_0"/>
          <p:cNvCxnSpPr>
            <a:stCxn id="197" idx="7"/>
          </p:cNvCxnSpPr>
          <p:nvPr/>
        </p:nvCxnSpPr>
        <p:spPr>
          <a:xfrm rot="10800000">
            <a:off x="7973305" y="3232346"/>
            <a:ext cx="0" cy="8199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198" name="Google Shape;198;g17c1e69342a_0_0"/>
          <p:cNvGrpSpPr/>
          <p:nvPr/>
        </p:nvGrpSpPr>
        <p:grpSpPr>
          <a:xfrm>
            <a:off x="701809" y="4075459"/>
            <a:ext cx="2609770" cy="1032334"/>
            <a:chOff x="419441" y="661615"/>
            <a:chExt cx="1910100" cy="420777"/>
          </a:xfrm>
        </p:grpSpPr>
        <p:sp>
          <p:nvSpPr>
            <p:cNvPr id="199" name="Google Shape;199;g17c1e69342a_0_0"/>
            <p:cNvSpPr txBox="1"/>
            <p:nvPr/>
          </p:nvSpPr>
          <p:spPr>
            <a:xfrm>
              <a:off x="419441" y="661615"/>
              <a:ext cx="1910100" cy="1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Roboto Condensed"/>
                <a:buNone/>
              </a:pPr>
              <a:r>
                <a:rPr lang="fr-FR" sz="2400" b="1">
                  <a:solidFill>
                    <a:schemeClr val="accen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Initiation du projet</a:t>
              </a:r>
              <a:endParaRPr sz="2400"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0" name="Google Shape;200;g17c1e69342a_0_0"/>
            <p:cNvSpPr txBox="1"/>
            <p:nvPr/>
          </p:nvSpPr>
          <p:spPr>
            <a:xfrm>
              <a:off x="590501" y="827392"/>
              <a:ext cx="1470000" cy="2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33"/>
                <a:buFont typeface="Roboto Condensed"/>
                <a:buNone/>
              </a:pPr>
              <a:r>
                <a:rPr lang="fr-FR" sz="2033">
                  <a:solidFill>
                    <a:srgbClr val="7F7F7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Création du cahier des charges</a:t>
              </a:r>
              <a:endParaRPr sz="2033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01" name="Google Shape;201;g17c1e69342a_0_0"/>
          <p:cNvGrpSpPr/>
          <p:nvPr/>
        </p:nvGrpSpPr>
        <p:grpSpPr>
          <a:xfrm>
            <a:off x="4431246" y="4075452"/>
            <a:ext cx="3125001" cy="822051"/>
            <a:chOff x="178040" y="661612"/>
            <a:chExt cx="2287200" cy="335066"/>
          </a:xfrm>
        </p:grpSpPr>
        <p:sp>
          <p:nvSpPr>
            <p:cNvPr id="202" name="Google Shape;202;g17c1e69342a_0_0"/>
            <p:cNvSpPr txBox="1"/>
            <p:nvPr/>
          </p:nvSpPr>
          <p:spPr>
            <a:xfrm>
              <a:off x="178040" y="661612"/>
              <a:ext cx="2287200" cy="1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00"/>
                <a:buFont typeface="Roboto Condensed"/>
                <a:buNone/>
              </a:pPr>
              <a:r>
                <a:rPr lang="fr-FR" sz="2400" b="1">
                  <a:solidFill>
                    <a:schemeClr val="accent3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Normalisation</a:t>
              </a:r>
              <a:endParaRPr/>
            </a:p>
          </p:txBody>
        </p:sp>
        <p:sp>
          <p:nvSpPr>
            <p:cNvPr id="203" name="Google Shape;203;g17c1e69342a_0_0"/>
            <p:cNvSpPr txBox="1"/>
            <p:nvPr/>
          </p:nvSpPr>
          <p:spPr>
            <a:xfrm>
              <a:off x="414140" y="871278"/>
              <a:ext cx="1815000" cy="1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04" name="Google Shape;204;g17c1e69342a_0_0"/>
          <p:cNvGrpSpPr/>
          <p:nvPr/>
        </p:nvGrpSpPr>
        <p:grpSpPr>
          <a:xfrm>
            <a:off x="8632846" y="4052252"/>
            <a:ext cx="2857343" cy="1634857"/>
            <a:chOff x="329919" y="652156"/>
            <a:chExt cx="2091300" cy="666364"/>
          </a:xfrm>
        </p:grpSpPr>
        <p:sp>
          <p:nvSpPr>
            <p:cNvPr id="205" name="Google Shape;205;g17c1e69342a_0_0"/>
            <p:cNvSpPr txBox="1"/>
            <p:nvPr/>
          </p:nvSpPr>
          <p:spPr>
            <a:xfrm>
              <a:off x="329919" y="652156"/>
              <a:ext cx="20913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2400"/>
                <a:buFont typeface="Roboto Condensed"/>
                <a:buNone/>
              </a:pPr>
              <a:r>
                <a:rPr lang="fr-FR" sz="2400" b="1">
                  <a:solidFill>
                    <a:schemeClr val="accent5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Création version anglophone</a:t>
              </a:r>
              <a:endParaRPr/>
            </a:p>
          </p:txBody>
        </p:sp>
        <p:sp>
          <p:nvSpPr>
            <p:cNvPr id="206" name="Google Shape;206;g17c1e69342a_0_0"/>
            <p:cNvSpPr txBox="1"/>
            <p:nvPr/>
          </p:nvSpPr>
          <p:spPr>
            <a:xfrm>
              <a:off x="457144" y="942020"/>
              <a:ext cx="1877400" cy="37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0" i="0" u="none" strike="noStrike" cap="none">
                  <a:solidFill>
                    <a:srgbClr val="7F7F7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Traduction &amp; étude qualitative – population anglophone</a:t>
              </a:r>
              <a:endParaRPr/>
            </a:p>
          </p:txBody>
        </p:sp>
      </p:grpSp>
      <p:grpSp>
        <p:nvGrpSpPr>
          <p:cNvPr id="207" name="Google Shape;207;g17c1e69342a_0_0"/>
          <p:cNvGrpSpPr/>
          <p:nvPr/>
        </p:nvGrpSpPr>
        <p:grpSpPr>
          <a:xfrm>
            <a:off x="2369488" y="1170884"/>
            <a:ext cx="3218444" cy="1353074"/>
            <a:chOff x="562288" y="522584"/>
            <a:chExt cx="2151942" cy="673037"/>
          </a:xfrm>
        </p:grpSpPr>
        <p:sp>
          <p:nvSpPr>
            <p:cNvPr id="208" name="Google Shape;208;g17c1e69342a_0_0"/>
            <p:cNvSpPr txBox="1"/>
            <p:nvPr/>
          </p:nvSpPr>
          <p:spPr>
            <a:xfrm>
              <a:off x="562288" y="522584"/>
              <a:ext cx="2151900" cy="1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Roboto Condensed"/>
                <a:buNone/>
              </a:pPr>
              <a:r>
                <a:rPr lang="fr-FR" sz="2400" b="1">
                  <a:solidFill>
                    <a:schemeClr val="accent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Etude de faisabilité</a:t>
              </a:r>
              <a:endParaRPr/>
            </a:p>
          </p:txBody>
        </p:sp>
        <p:sp>
          <p:nvSpPr>
            <p:cNvPr id="209" name="Google Shape;209;g17c1e69342a_0_0"/>
            <p:cNvSpPr txBox="1"/>
            <p:nvPr/>
          </p:nvSpPr>
          <p:spPr>
            <a:xfrm>
              <a:off x="562330" y="889321"/>
              <a:ext cx="21519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0" i="0" u="none" strike="noStrike" cap="none">
                  <a:solidFill>
                    <a:srgbClr val="7F7F7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Tests patients service de neurochirurgie Lariboisière</a:t>
              </a:r>
              <a:endParaRPr sz="20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10" name="Google Shape;210;g17c1e69342a_0_0"/>
          <p:cNvGrpSpPr/>
          <p:nvPr/>
        </p:nvGrpSpPr>
        <p:grpSpPr>
          <a:xfrm>
            <a:off x="6460921" y="1225295"/>
            <a:ext cx="3069256" cy="1298175"/>
            <a:chOff x="234609" y="537376"/>
            <a:chExt cx="2246400" cy="713244"/>
          </a:xfrm>
        </p:grpSpPr>
        <p:sp>
          <p:nvSpPr>
            <p:cNvPr id="211" name="Google Shape;211;g17c1e69342a_0_0"/>
            <p:cNvSpPr txBox="1"/>
            <p:nvPr/>
          </p:nvSpPr>
          <p:spPr>
            <a:xfrm>
              <a:off x="234609" y="537376"/>
              <a:ext cx="22464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Roboto Condensed"/>
                <a:buNone/>
              </a:pPr>
              <a:r>
                <a:rPr lang="fr-FR" sz="2400" b="1">
                  <a:solidFill>
                    <a:schemeClr val="accent4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Déploiement de E-COG</a:t>
              </a:r>
              <a:endParaRPr/>
            </a:p>
          </p:txBody>
        </p:sp>
        <p:sp>
          <p:nvSpPr>
            <p:cNvPr id="212" name="Google Shape;212;g17c1e69342a_0_0"/>
            <p:cNvSpPr txBox="1"/>
            <p:nvPr/>
          </p:nvSpPr>
          <p:spPr>
            <a:xfrm>
              <a:off x="331151" y="743320"/>
              <a:ext cx="2025000" cy="5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0" i="0" u="none" strike="noStrike" cap="none">
                  <a:solidFill>
                    <a:srgbClr val="7F7F7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Utilisation en pratique courante – Neurochirurgie Lariboisière</a:t>
              </a:r>
              <a:endParaRPr/>
            </a:p>
          </p:txBody>
        </p:sp>
      </p:grpSp>
      <p:sp>
        <p:nvSpPr>
          <p:cNvPr id="189" name="Google Shape;189;g17c1e69342a_0_0"/>
          <p:cNvSpPr/>
          <p:nvPr/>
        </p:nvSpPr>
        <p:spPr>
          <a:xfrm rot="8100000">
            <a:off x="1635902" y="1506573"/>
            <a:ext cx="745008" cy="745008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7c1e69342a_0_0"/>
          <p:cNvSpPr/>
          <p:nvPr/>
        </p:nvSpPr>
        <p:spPr>
          <a:xfrm rot="8100000">
            <a:off x="5615406" y="1500222"/>
            <a:ext cx="745008" cy="745008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7c1e69342a_0_0"/>
          <p:cNvSpPr/>
          <p:nvPr/>
        </p:nvSpPr>
        <p:spPr>
          <a:xfrm rot="8100000">
            <a:off x="9587862" y="1500222"/>
            <a:ext cx="745008" cy="745008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7c1e69342a_0_0"/>
          <p:cNvSpPr/>
          <p:nvPr/>
        </p:nvSpPr>
        <p:spPr>
          <a:xfrm rot="-2700000">
            <a:off x="7600801" y="4206542"/>
            <a:ext cx="745008" cy="745008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7c1e69342a_0_0"/>
          <p:cNvSpPr/>
          <p:nvPr/>
        </p:nvSpPr>
        <p:spPr>
          <a:xfrm rot="-2700000">
            <a:off x="3624566" y="4206542"/>
            <a:ext cx="745008" cy="745008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7c1e69342a_0_0"/>
          <p:cNvSpPr/>
          <p:nvPr/>
        </p:nvSpPr>
        <p:spPr>
          <a:xfrm>
            <a:off x="1762799" y="1670767"/>
            <a:ext cx="479795" cy="451009"/>
          </a:xfrm>
          <a:custGeom>
            <a:avLst/>
            <a:gdLst/>
            <a:ahLst/>
            <a:cxnLst/>
            <a:rect l="l" t="t" r="r" b="b"/>
            <a:pathLst>
              <a:path w="68" h="63" extrusionOk="0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7c1e69342a_0_0"/>
          <p:cNvSpPr/>
          <p:nvPr/>
        </p:nvSpPr>
        <p:spPr>
          <a:xfrm>
            <a:off x="3800949" y="4402600"/>
            <a:ext cx="392242" cy="304240"/>
          </a:xfrm>
          <a:custGeom>
            <a:avLst/>
            <a:gdLst/>
            <a:ahLst/>
            <a:cxnLst/>
            <a:rect l="l" t="t" r="r" b="b"/>
            <a:pathLst>
              <a:path w="72" h="56" extrusionOk="0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17c1e69342a_0_0"/>
          <p:cNvPicPr preferRelativeResize="0"/>
          <p:nvPr/>
        </p:nvPicPr>
        <p:blipFill rotWithShape="1">
          <a:blip r:embed="rId15">
            <a:alphaModFix/>
          </a:blip>
          <a:srcRect t="35069" r="50087"/>
          <a:stretch/>
        </p:blipFill>
        <p:spPr>
          <a:xfrm>
            <a:off x="9696796" y="1640954"/>
            <a:ext cx="46830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7c1e69342a_0_0"/>
          <p:cNvSpPr/>
          <p:nvPr/>
        </p:nvSpPr>
        <p:spPr>
          <a:xfrm>
            <a:off x="10100721" y="1626604"/>
            <a:ext cx="112200" cy="17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7c1e69342a_0_0"/>
          <p:cNvSpPr/>
          <p:nvPr/>
        </p:nvSpPr>
        <p:spPr>
          <a:xfrm rot="2851510">
            <a:off x="9843119" y="1604877"/>
            <a:ext cx="66099" cy="120752"/>
          </a:xfrm>
          <a:prstGeom prst="flowChartOnlineStorag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7c1e69342a_0_0"/>
          <p:cNvSpPr/>
          <p:nvPr/>
        </p:nvSpPr>
        <p:spPr>
          <a:xfrm rot="5400000">
            <a:off x="5842143" y="1684043"/>
            <a:ext cx="285685" cy="415710"/>
          </a:xfrm>
          <a:custGeom>
            <a:avLst/>
            <a:gdLst/>
            <a:ahLst/>
            <a:cxnLst/>
            <a:rect l="l" t="t" r="r" b="b"/>
            <a:pathLst>
              <a:path w="85" h="123" extrusionOk="0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7c1e69342a_0_0"/>
          <p:cNvSpPr/>
          <p:nvPr/>
        </p:nvSpPr>
        <p:spPr>
          <a:xfrm>
            <a:off x="7757794" y="4342562"/>
            <a:ext cx="447957" cy="419605"/>
          </a:xfrm>
          <a:custGeom>
            <a:avLst/>
            <a:gdLst/>
            <a:ahLst/>
            <a:cxnLst/>
            <a:rect l="l" t="t" r="r" b="b"/>
            <a:pathLst>
              <a:path w="73" h="68" extrusionOk="0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7c1e69342a_0_0"/>
          <p:cNvSpPr txBox="1"/>
          <p:nvPr/>
        </p:nvSpPr>
        <p:spPr>
          <a:xfrm>
            <a:off x="4867047" y="4430329"/>
            <a:ext cx="234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Roboto Condensed"/>
              <a:buNone/>
            </a:pPr>
            <a:r>
              <a:rPr lang="fr-FR" sz="20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Tests sujets témoins Institut du Cerveau et de la Moelle</a:t>
            </a:r>
            <a:endParaRPr sz="2000" b="1">
              <a:solidFill>
                <a:srgbClr val="EE002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1" name="Google Shape;221;g17c1e69342a_0_0"/>
          <p:cNvSpPr txBox="1"/>
          <p:nvPr/>
        </p:nvSpPr>
        <p:spPr>
          <a:xfrm>
            <a:off x="2305788" y="289025"/>
            <a:ext cx="75645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rgbClr val="5B5B5B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Projet de recherche</a:t>
            </a:r>
            <a:endParaRPr sz="4800" b="1" i="0" u="none" strike="noStrike" cap="none">
              <a:solidFill>
                <a:srgbClr val="5B5B5B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22" name="Google Shape;222;g17c1e69342a_0_0" descr="RÃ©sultat de recherche d'images pour &quot;france traumatisme cranien&quot;"/>
          <p:cNvPicPr preferRelativeResize="0"/>
          <p:nvPr/>
        </p:nvPicPr>
        <p:blipFill rotWithShape="1">
          <a:blip r:embed="rId16">
            <a:alphaModFix/>
          </a:blip>
          <a:srcRect l="21512" r="22244"/>
          <a:stretch/>
        </p:blipFill>
        <p:spPr>
          <a:xfrm>
            <a:off x="64749" y="5972525"/>
            <a:ext cx="841575" cy="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7c1e69342a_0_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160571" y="6003275"/>
            <a:ext cx="1945185" cy="77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1 diapo 4">
            <a:hlinkClick r:id="" action="ppaction://media"/>
            <a:extLst>
              <a:ext uri="{FF2B5EF4-FFF2-40B4-BE49-F238E27FC236}">
                <a16:creationId xmlns:a16="http://schemas.microsoft.com/office/drawing/2014/main" id="{CED6C416-1552-0DF8-3900-7F5E6F7F2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11194" y="6370637"/>
            <a:ext cx="487363" cy="487363"/>
          </a:xfrm>
          <a:prstGeom prst="rect">
            <a:avLst/>
          </a:prstGeom>
        </p:spPr>
      </p:pic>
      <p:pic>
        <p:nvPicPr>
          <p:cNvPr id="3" name="son 2 diapo 4">
            <a:hlinkClick r:id="" action="ppaction://media"/>
            <a:extLst>
              <a:ext uri="{FF2B5EF4-FFF2-40B4-BE49-F238E27FC236}">
                <a16:creationId xmlns:a16="http://schemas.microsoft.com/office/drawing/2014/main" id="{D60453B6-F189-03AC-B4F6-A8580AA247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96927" y="6347279"/>
            <a:ext cx="487363" cy="487363"/>
          </a:xfrm>
          <a:prstGeom prst="rect">
            <a:avLst/>
          </a:prstGeom>
        </p:spPr>
      </p:pic>
      <p:pic>
        <p:nvPicPr>
          <p:cNvPr id="4" name="son 3 diapo 4">
            <a:hlinkClick r:id="" action="ppaction://media"/>
            <a:extLst>
              <a:ext uri="{FF2B5EF4-FFF2-40B4-BE49-F238E27FC236}">
                <a16:creationId xmlns:a16="http://schemas.microsoft.com/office/drawing/2014/main" id="{DD8D95FE-363A-91E8-5D35-061CAB1E55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12926" y="6370637"/>
            <a:ext cx="487363" cy="487363"/>
          </a:xfrm>
          <a:prstGeom prst="rect">
            <a:avLst/>
          </a:prstGeom>
        </p:spPr>
      </p:pic>
      <p:pic>
        <p:nvPicPr>
          <p:cNvPr id="5" name="son  4 diapo 4">
            <a:hlinkClick r:id="" action="ppaction://media"/>
            <a:extLst>
              <a:ext uri="{FF2B5EF4-FFF2-40B4-BE49-F238E27FC236}">
                <a16:creationId xmlns:a16="http://schemas.microsoft.com/office/drawing/2014/main" id="{64DD6DEF-C499-DD97-7019-4E4C637285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5527" y="6358958"/>
            <a:ext cx="487363" cy="487363"/>
          </a:xfrm>
          <a:prstGeom prst="rect">
            <a:avLst/>
          </a:prstGeom>
        </p:spPr>
      </p:pic>
      <p:pic>
        <p:nvPicPr>
          <p:cNvPr id="6" name="son 5 diapo 4">
            <a:hlinkClick r:id="" action="ppaction://media"/>
            <a:extLst>
              <a:ext uri="{FF2B5EF4-FFF2-40B4-BE49-F238E27FC236}">
                <a16:creationId xmlns:a16="http://schemas.microsoft.com/office/drawing/2014/main" id="{F5E6FCCA-745A-F13F-DDE5-F9622C002B7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90325" y="6370637"/>
            <a:ext cx="487363" cy="487363"/>
          </a:xfrm>
          <a:prstGeom prst="rect">
            <a:avLst/>
          </a:prstGeom>
        </p:spPr>
      </p:pic>
      <p:pic>
        <p:nvPicPr>
          <p:cNvPr id="7" name="son 5 diapo 4">
            <a:hlinkClick r:id="" action="ppaction://media"/>
            <a:extLst>
              <a:ext uri="{FF2B5EF4-FFF2-40B4-BE49-F238E27FC236}">
                <a16:creationId xmlns:a16="http://schemas.microsoft.com/office/drawing/2014/main" id="{2785FFCD-2E18-9FD1-6E0C-623E8578040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5528" y="635895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1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>
            <a:spLocks noGrp="1"/>
          </p:cNvSpPr>
          <p:nvPr>
            <p:ph type="subTitle" idx="1"/>
          </p:nvPr>
        </p:nvSpPr>
        <p:spPr>
          <a:xfrm>
            <a:off x="255275" y="3998338"/>
            <a:ext cx="11687504" cy="1700213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fr-FR" sz="4000" b="1">
                <a:solidFill>
                  <a:srgbClr val="0070C0"/>
                </a:solidFill>
              </a:rPr>
              <a:t>Merci pour votre attention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SOFMER - Rennes - 2022</a:t>
            </a:r>
            <a:endParaRPr/>
          </a:p>
        </p:txBody>
      </p:sp>
      <p:pic>
        <p:nvPicPr>
          <p:cNvPr id="231" name="Google Shape;231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78675" y="228454"/>
            <a:ext cx="8587047" cy="113571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"/>
          <p:cNvSpPr txBox="1">
            <a:spLocks noGrp="1"/>
          </p:cNvSpPr>
          <p:nvPr>
            <p:ph type="ctrTitle"/>
          </p:nvPr>
        </p:nvSpPr>
        <p:spPr>
          <a:xfrm>
            <a:off x="249219" y="1453207"/>
            <a:ext cx="11693562" cy="303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alibri"/>
              <a:buNone/>
            </a:pPr>
            <a:r>
              <a:rPr lang="fr-FR" sz="4000" b="1" dirty="0">
                <a:solidFill>
                  <a:srgbClr val="7030A0"/>
                </a:solidFill>
              </a:rPr>
              <a:t/>
            </a:r>
            <a:br>
              <a:rPr lang="fr-FR" sz="4000" b="1" dirty="0">
                <a:solidFill>
                  <a:srgbClr val="7030A0"/>
                </a:solidFill>
              </a:rPr>
            </a:br>
            <a:r>
              <a:rPr lang="fr-FR" sz="4000" b="1" dirty="0">
                <a:solidFill>
                  <a:srgbClr val="7030A0"/>
                </a:solidFill>
              </a:rPr>
              <a:t/>
            </a:r>
            <a:br>
              <a:rPr lang="fr-FR" sz="4000" b="1" dirty="0">
                <a:solidFill>
                  <a:srgbClr val="7030A0"/>
                </a:solidFill>
              </a:rPr>
            </a:br>
            <a:r>
              <a:rPr lang="fr-FR" sz="4000" b="1" dirty="0">
                <a:solidFill>
                  <a:srgbClr val="7030A0"/>
                </a:solidFill>
              </a:rPr>
              <a:t/>
            </a:r>
            <a:br>
              <a:rPr lang="fr-FR" sz="4000" b="1" dirty="0">
                <a:solidFill>
                  <a:srgbClr val="7030A0"/>
                </a:solidFill>
              </a:rPr>
            </a:br>
            <a:r>
              <a:rPr lang="fr-FR" sz="4000" b="1" dirty="0">
                <a:solidFill>
                  <a:srgbClr val="7030A0"/>
                </a:solidFill>
              </a:rPr>
              <a:t/>
            </a:r>
            <a:br>
              <a:rPr lang="fr-FR" sz="4000" b="1" dirty="0">
                <a:solidFill>
                  <a:srgbClr val="7030A0"/>
                </a:solidFill>
              </a:rPr>
            </a:br>
            <a:r>
              <a:rPr lang="fr-FR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Camille HESLOT – APHP</a:t>
            </a:r>
            <a:br>
              <a:rPr lang="fr-FR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1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Lauréate 2022 </a:t>
            </a:r>
            <a:br>
              <a:rPr lang="fr-FR" sz="31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1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Bourse de Mobilité en MPR SOFMER</a:t>
            </a:r>
            <a:br>
              <a:rPr lang="fr-FR" sz="31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1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et de la </a:t>
            </a:r>
            <a:br>
              <a:rPr lang="fr-FR" sz="31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1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Bourse de Recherche SOFMER – France Traumatisme Crânien</a:t>
            </a:r>
            <a:r>
              <a:rPr lang="fr-FR" sz="4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4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7" descr="RÃ©sultat de recherche d'images pour &quot;france traumatisme cranien&quot;"/>
          <p:cNvPicPr preferRelativeResize="0"/>
          <p:nvPr/>
        </p:nvPicPr>
        <p:blipFill rotWithShape="1">
          <a:blip r:embed="rId10">
            <a:alphaModFix/>
          </a:blip>
          <a:srcRect l="21512" r="22244"/>
          <a:stretch/>
        </p:blipFill>
        <p:spPr>
          <a:xfrm>
            <a:off x="64749" y="5972525"/>
            <a:ext cx="841575" cy="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60571" y="6003275"/>
            <a:ext cx="1945185" cy="77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diapo 5">
            <a:hlinkClick r:id="" action="ppaction://media"/>
            <a:extLst>
              <a:ext uri="{FF2B5EF4-FFF2-40B4-BE49-F238E27FC236}">
                <a16:creationId xmlns:a16="http://schemas.microsoft.com/office/drawing/2014/main" id="{3DFD4DDE-2D57-8B40-D460-61A5C0B23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6324" y="6295230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77D9F-75A6-C22D-D546-6CDAF5CBE8F0}"/>
              </a:ext>
            </a:extLst>
          </p:cNvPr>
          <p:cNvSpPr txBox="1"/>
          <p:nvPr/>
        </p:nvSpPr>
        <p:spPr>
          <a:xfrm>
            <a:off x="3123169" y="5873562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camille.heslot@aphp.fr</a:t>
            </a:r>
            <a:endParaRPr lang="fr-FR" sz="2400" dirty="0"/>
          </a:p>
        </p:txBody>
      </p:sp>
      <p:pic>
        <p:nvPicPr>
          <p:cNvPr id="5" name="son 1 diapo 5">
            <a:hlinkClick r:id="" action="ppaction://media"/>
            <a:extLst>
              <a:ext uri="{FF2B5EF4-FFF2-40B4-BE49-F238E27FC236}">
                <a16:creationId xmlns:a16="http://schemas.microsoft.com/office/drawing/2014/main" id="{0E77F955-884E-7499-15AE-1EBE780EA9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308" y="6292905"/>
            <a:ext cx="487363" cy="487363"/>
          </a:xfrm>
          <a:prstGeom prst="rect">
            <a:avLst/>
          </a:prstGeom>
        </p:spPr>
      </p:pic>
      <p:pic>
        <p:nvPicPr>
          <p:cNvPr id="6" name="son 2 diapo 5">
            <a:hlinkClick r:id="" action="ppaction://media"/>
            <a:extLst>
              <a:ext uri="{FF2B5EF4-FFF2-40B4-BE49-F238E27FC236}">
                <a16:creationId xmlns:a16="http://schemas.microsoft.com/office/drawing/2014/main" id="{892832DE-9E5A-8F35-4CAA-7961C352AAB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2316" y="629523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216</Words>
  <Application>Microsoft Office PowerPoint</Application>
  <PresentationFormat>Grand écran</PresentationFormat>
  <Paragraphs>45</Paragraphs>
  <Slides>5</Slides>
  <Notes>5</Notes>
  <HiddenSlides>0</HiddenSlides>
  <MMClips>17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Roboto Condensed</vt:lpstr>
      <vt:lpstr>Roboto</vt:lpstr>
      <vt:lpstr>Arial</vt:lpstr>
      <vt:lpstr>Calibri</vt:lpstr>
      <vt:lpstr>Roboto Medium</vt:lpstr>
      <vt:lpstr>Thème Office</vt:lpstr>
      <vt:lpstr>    Camille HESLOT – APHP Lauréate 2022  Bourse de Mobilité en MPR SOFMER et de la  Bourse de Recherche SOFMER – France Traumatisme Crânien </vt:lpstr>
      <vt:lpstr>Présentation PowerPoint</vt:lpstr>
      <vt:lpstr>Présentation PowerPoint</vt:lpstr>
      <vt:lpstr>Présentation PowerPoint</vt:lpstr>
      <vt:lpstr>    Camille HESLOT – APHP Lauréate 2022  Bourse de Mobilité en MPR SOFMER et de la  Bourse de Recherche SOFMER – France Traumatisme Crânien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Camille HESLOT – APHP Lauréate 2022  Bourse de Mobilité en MPR SOFMER et de la  Bourse de Recherche SOFMER – France Traumatisme Crânien</dc:title>
  <dc:creator>Patricia RIBINIK</dc:creator>
  <cp:lastModifiedBy>SOFMER</cp:lastModifiedBy>
  <cp:revision>7</cp:revision>
  <dcterms:created xsi:type="dcterms:W3CDTF">2017-08-12T07:49:47Z</dcterms:created>
  <dcterms:modified xsi:type="dcterms:W3CDTF">2022-11-15T18:05:58Z</dcterms:modified>
</cp:coreProperties>
</file>