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302" r:id="rId3"/>
    <p:sldId id="334" r:id="rId4"/>
    <p:sldId id="327" r:id="rId5"/>
    <p:sldId id="261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92" autoAdjust="0"/>
    <p:restoredTop sz="81659" autoAdjust="0"/>
  </p:normalViewPr>
  <p:slideViewPr>
    <p:cSldViewPr snapToGrid="0">
      <p:cViewPr varScale="1">
        <p:scale>
          <a:sx n="94" d="100"/>
          <a:sy n="94" d="100"/>
        </p:scale>
        <p:origin x="158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B3F1F-F08D-5E40-A4CB-08A0A0E4F129}" type="datetimeFigureOut">
              <a:rPr lang="fr-FR" smtClean="0"/>
              <a:pPr/>
              <a:t>21/11/2022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FAA2A-D0AD-3A48-ADDB-7D5C4BB8AE2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589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AA2A-D0AD-3A48-ADDB-7D5C4BB8AE2F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2069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C724-8427-9947-A0CD-F99D6EF7705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449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19DB7-25EB-4C4F-B06D-7ED107CB365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325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AA2A-D0AD-3A48-ADDB-7D5C4BB8AE2F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884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AA2A-D0AD-3A48-ADDB-7D5C4BB8AE2F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2069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4425A6-190E-4406-B3C3-6175AA16D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BBBF1A-47F3-464A-ACB3-73ADDD900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FA7D7B-8CA1-4F3D-A4BE-844673911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A78C-E9AE-404F-BDC8-3C55BA5E5A93}" type="datetime1">
              <a:rPr lang="fr-FR" smtClean="0"/>
              <a:t>21/11/2022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C7B4B5-AE78-49DF-BB7D-DE13FF4D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Rennes - 2022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D44670-52A9-4D74-98B1-C9CC7254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219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21C71-D9F0-42F4-826A-DAF91FEB0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115604-1811-4387-A805-BCCE56D53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D585C1-2B88-4CB2-BB9D-60A5A26CB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8DDB-FD99-AC4D-BE2E-ED666778FD99}" type="datetime1">
              <a:rPr lang="fr-FR" smtClean="0"/>
              <a:t>21/11/2022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EEFCA3-9AFB-42B7-BD1B-51B3AD9E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Rennes - 2022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120519-6336-40FD-938F-AD542D2E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238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75CC967-BC60-4D83-81D2-2C511D667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E6CECC-9695-4CC1-BFCD-2032C287C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80A900-934A-49D8-AE53-F5F4AA2A1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D69D-9445-2A45-8BCD-E53D5CB3EA77}" type="datetime1">
              <a:rPr lang="fr-FR" smtClean="0"/>
              <a:t>21/11/2022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C2940A-6B4D-4D44-B1AB-BC6B58AA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Rennes - 2022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2DB8E1-DB98-4FD3-B02F-2F79F22A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65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AD0ADA-A390-4B51-97D1-EE098A7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88A83A-3788-4EED-BE11-2EFBDC84A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F7AB91-300A-452F-A673-7E52540B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AF0F-501D-EA4F-B33A-6A740CF8EEC6}" type="datetime1">
              <a:rPr lang="fr-FR" smtClean="0"/>
              <a:t>21/11/2022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FDD089-EDB1-469D-B1D3-9E06D6AB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Rennes - 2022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CAC11D-C7FF-49E4-98BF-8A0B23875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423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72F2AA-146D-49D0-9B0D-0C0A3134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03650C-7C88-4D27-825D-5DAC86C35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8D6882-ECAD-45F6-AA78-0B5B36F7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321A-DCB3-7D48-AE53-8FD258227D87}" type="datetime1">
              <a:rPr lang="fr-FR" smtClean="0"/>
              <a:t>21/11/2022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6D4F1E-CAC7-484B-A1BE-098A5E39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Rennes - 2022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889EB0-0B4B-412C-BD2E-985E6808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434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1461FE-3F8B-42B2-B317-9FB883BAB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3B641E-03FB-4F2B-989F-5E1A380C2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9A39385-09B1-4D94-82FB-F5741C553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2CF9E8-7663-42AA-8075-9F89C0C40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0DCB1-35A2-8946-A231-154CA08FB4DA}" type="datetime1">
              <a:rPr lang="fr-FR" smtClean="0"/>
              <a:t>21/11/2022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A63A5A-2830-4FB7-A700-0D03FB904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Rennes - 2022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F7C8EA-D99A-4A15-A2F7-2845516ED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119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40A7ED-6A8E-4C2B-BA66-4B95F9439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B93496-9B21-42DD-B397-FEDE4239D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3B423C-B904-4F00-859D-8BB61AF72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C46D41-FE5A-4BC6-85D2-3787ED46D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2D54FF-FFA8-4238-B062-DF2B266E3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630527-2A5E-481C-B432-4EB8D2CA9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B55C-6AFE-8A4E-BF67-1FDC4A5EDA22}" type="datetime1">
              <a:rPr lang="fr-FR" smtClean="0"/>
              <a:t>21/11/2022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24A1EF2-FB92-4DF3-84B8-19B24408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Rennes - 2022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44768BF-3884-4224-A41F-97696DBA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908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258927-C385-4B95-8EDA-79C712B19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3CB271D-3F6B-4FA8-82E8-BC4AABF51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BD7A-C144-8A42-93CA-88D24BD23E00}" type="datetime1">
              <a:rPr lang="fr-FR" smtClean="0"/>
              <a:t>21/11/2022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16D785-82E5-4E09-8467-36107175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Rennes - 2022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08DFD9-851F-4F9F-86F4-4D484970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9551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D5DC33-7AF7-4FA9-A5E1-433D9FE7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DDA0-34EC-7A46-A710-FC37162E4659}" type="datetime1">
              <a:rPr lang="fr-FR" smtClean="0"/>
              <a:t>21/11/2022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1DF636-2A1E-4136-9108-DB07821C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Rennes - 2022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595249-93F5-46D8-9FEA-511B819BE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5766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BEE4F-4E0C-4C7D-B62E-5F6EA763C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E22E12-D406-40C3-A2D4-1C690653B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F1CB36-13F1-41D7-87D4-A9138B2A7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8DDE42-641E-4A69-A8D8-28682C6F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1723-CBD8-2B42-AA9D-2221EFF75279}" type="datetime1">
              <a:rPr lang="fr-FR" smtClean="0"/>
              <a:t>21/11/2022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16177A-99CF-4301-AE77-CD2AE5F4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Rennes - 2022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A4DF90-1BF0-4688-B9C4-B7F565F0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994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410C64-7744-4A9F-BD45-A99CCAED7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4634862-5307-4E7D-90A7-2EBB9E78C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8DC15E-7A70-40DE-ACAD-02A16A0C1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2B0E66-F046-4F34-A416-B0D5247AE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3BF2-386D-CB44-BF19-372566DF45DC}" type="datetime1">
              <a:rPr lang="fr-FR" smtClean="0"/>
              <a:t>21/11/2022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65DC7F-B8A7-4379-AFDC-A9EA4DD8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Rennes - 2022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44AC14-0C32-4E6E-8FD4-30622895C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4886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C2BE70-EB83-45E8-923E-ECA8D90B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E498B2-A2FF-4B77-93A4-C1FB7B5B1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3AE271-4FA7-4371-AE8C-AF30C3CEE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7AAA1-8959-A347-B81A-4303273F6B02}" type="datetime1">
              <a:rPr lang="fr-FR" smtClean="0"/>
              <a:t>21/11/2022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E2B932-D2CF-4880-AC9E-DF2503C6B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SOFMER - Rennes - 2022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E915D6-3AAC-45B6-9F57-74DAB9603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A80B8-0561-4ABF-8BA9-07778455C76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405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iff"/><Relationship Id="rId12" Type="http://schemas.openxmlformats.org/officeDocument/2006/relationships/image" Target="../media/image8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11" Type="http://schemas.openxmlformats.org/officeDocument/2006/relationships/image" Target="../media/image16.tiff"/><Relationship Id="rId5" Type="http://schemas.openxmlformats.org/officeDocument/2006/relationships/image" Target="../media/image10.png"/><Relationship Id="rId10" Type="http://schemas.openxmlformats.org/officeDocument/2006/relationships/image" Target="../media/image15.tif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iff"/><Relationship Id="rId12" Type="http://schemas.openxmlformats.org/officeDocument/2006/relationships/image" Target="../media/image8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jpe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4124405E-04CB-4B07-8A9E-F4802F1EA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44" y="2984032"/>
            <a:ext cx="11029312" cy="1499357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fr-FR" sz="2000" b="1" i="1" dirty="0">
                <a:solidFill>
                  <a:srgbClr val="002060"/>
                </a:solidFill>
              </a:rPr>
              <a:t/>
            </a:r>
            <a:br>
              <a:rPr lang="fr-FR" sz="2000" b="1" i="1" dirty="0">
                <a:solidFill>
                  <a:srgbClr val="002060"/>
                </a:solidFill>
              </a:rPr>
            </a:br>
            <a:r>
              <a:rPr lang="fr-FR" sz="3200" b="1" i="1" dirty="0">
                <a:solidFill>
                  <a:srgbClr val="002060"/>
                </a:solidFill>
                <a:latin typeface="+mj-lt"/>
              </a:rPr>
              <a:t>Analyse des corrélats anatomocliniques en IRM cérébrale structurale de la signature motrice chez les sujets âgés et MCI</a:t>
            </a:r>
          </a:p>
          <a:p>
            <a:endParaRPr lang="fr-FR" sz="2000" b="1" i="1" dirty="0">
              <a:solidFill>
                <a:srgbClr val="002060"/>
              </a:solidFill>
            </a:endParaRPr>
          </a:p>
          <a:p>
            <a:endParaRPr lang="fr-FR" sz="2000" b="1" i="1" dirty="0">
              <a:solidFill>
                <a:srgbClr val="00206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D2E50EF-BD4C-4169-B492-7EF2B7EAFDB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5471" y="5410835"/>
            <a:ext cx="1945185" cy="7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SOFMER - Rennes - 2022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2D91982-289D-41EF-81D7-960CA0205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763" y="1863897"/>
            <a:ext cx="9668470" cy="1499357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solidFill>
                  <a:srgbClr val="002060"/>
                </a:solidFill>
              </a:rPr>
              <a:t>Pauline – ALI – Angers, LARIS</a:t>
            </a:r>
            <a:r>
              <a:rPr lang="fr-FR" sz="2400" b="1" dirty="0">
                <a:solidFill>
                  <a:srgbClr val="002060"/>
                </a:solidFill>
              </a:rPr>
              <a:t/>
            </a:r>
            <a:br>
              <a:rPr lang="fr-FR" sz="2400" b="1" dirty="0">
                <a:solidFill>
                  <a:srgbClr val="002060"/>
                </a:solidFill>
              </a:rPr>
            </a:br>
            <a:r>
              <a:rPr lang="fr-FR" sz="2800" b="1" dirty="0">
                <a:solidFill>
                  <a:srgbClr val="002060"/>
                </a:solidFill>
              </a:rPr>
              <a:t>Lauréat 2022</a:t>
            </a:r>
            <a:br>
              <a:rPr lang="fr-FR" sz="2800" b="1" dirty="0">
                <a:solidFill>
                  <a:srgbClr val="002060"/>
                </a:solidFill>
              </a:rPr>
            </a:br>
            <a:r>
              <a:rPr lang="fr-FR" sz="2800" b="1" dirty="0">
                <a:solidFill>
                  <a:srgbClr val="002060"/>
                </a:solidFill>
              </a:rPr>
              <a:t>Bourse SOFMER Mobilité en MPR</a:t>
            </a:r>
            <a:br>
              <a:rPr lang="fr-FR" sz="2800" b="1" dirty="0">
                <a:solidFill>
                  <a:srgbClr val="002060"/>
                </a:solidFill>
              </a:rPr>
            </a:br>
            <a:endParaRPr lang="fr-FR" sz="4000" b="1" dirty="0">
              <a:solidFill>
                <a:srgbClr val="002060"/>
              </a:solidFill>
            </a:endParaRPr>
          </a:p>
        </p:txBody>
      </p:sp>
      <p:pic>
        <p:nvPicPr>
          <p:cNvPr id="7" name="Imag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96" y="402142"/>
            <a:ext cx="9027622" cy="13205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3482D5-EE35-A045-2C31-FAD2E710F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950" y="5191931"/>
            <a:ext cx="1668233" cy="9958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BFE4DB-455C-CD60-7105-9DAF76F05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707" y="5236215"/>
            <a:ext cx="1010904" cy="9886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4B1149-A0FD-4E98-2D29-CD9AC23173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97" y="5196618"/>
            <a:ext cx="1178866" cy="991210"/>
          </a:xfrm>
          <a:prstGeom prst="rect">
            <a:avLst/>
          </a:prstGeom>
        </p:spPr>
      </p:pic>
      <p:pic>
        <p:nvPicPr>
          <p:cNvPr id="9" name="Picture 2" descr="Gait and Brain Lab">
            <a:extLst>
              <a:ext uri="{FF2B5EF4-FFF2-40B4-BE49-F238E27FC236}">
                <a16:creationId xmlns:a16="http://schemas.microsoft.com/office/drawing/2014/main" id="{63B84482-7AF9-891D-7386-806A28AB8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29" y="5104132"/>
            <a:ext cx="1197801" cy="119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obarts Research Institute - Home | Facebook">
            <a:extLst>
              <a:ext uri="{FF2B5EF4-FFF2-40B4-BE49-F238E27FC236}">
                <a16:creationId xmlns:a16="http://schemas.microsoft.com/office/drawing/2014/main" id="{FD834CA5-05B1-06D0-5C2A-2BFC74536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07" y="5345068"/>
            <a:ext cx="1670499" cy="71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Western Logo - Communications - Western University">
            <a:extLst>
              <a:ext uri="{FF2B5EF4-FFF2-40B4-BE49-F238E27FC236}">
                <a16:creationId xmlns:a16="http://schemas.microsoft.com/office/drawing/2014/main" id="{238239B3-E211-C728-99C5-0E970ACE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625" y="5058589"/>
            <a:ext cx="1197801" cy="146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B293EC2F-BC59-C7AF-186E-904919B7C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C778B33-3D82-DF22-643C-09851D6C8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5"/>
    </mc:Choice>
    <mc:Fallback xmlns="">
      <p:transition spd="slow" advTm="27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727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26473" y="637309"/>
            <a:ext cx="10847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+mj-lt"/>
              </a:rPr>
              <a:t>IRM cérébrale structurale</a:t>
            </a:r>
            <a:endParaRPr lang="fr-FR" sz="4400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363020" y="3402748"/>
            <a:ext cx="1780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Substance grise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373451" y="6520444"/>
            <a:ext cx="2064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Cortical </a:t>
            </a:r>
            <a:r>
              <a:rPr lang="fr-FR" sz="16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thickness</a:t>
            </a:r>
            <a:endParaRPr lang="fr-FR" sz="1600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51" y="4397807"/>
            <a:ext cx="2143584" cy="219274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92240" y="5115469"/>
            <a:ext cx="1405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Index de </a:t>
            </a:r>
            <a:r>
              <a:rPr lang="fr-FR" sz="16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gyrification</a:t>
            </a:r>
            <a:endParaRPr lang="fr-FR" sz="1600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26587" y="5802513"/>
            <a:ext cx="157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Profondeur des sillons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38" y="4456525"/>
            <a:ext cx="2088602" cy="1402347"/>
          </a:xfrm>
          <a:prstGeom prst="rect">
            <a:avLst/>
          </a:prstGeom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8C71-2313-564E-8D3C-F9A8CE4A5210}" type="slidenum">
              <a:rPr lang="fr-FR" smtClean="0"/>
              <a:t>2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6276316" y="6048573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Im 2008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35469" y="6531517"/>
            <a:ext cx="13363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Dahnke</a:t>
            </a:r>
            <a:r>
              <a:rPr lang="fr-FR" sz="140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2012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97581" y="1391127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VBM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7581" y="382602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SBM</a:t>
            </a:r>
          </a:p>
        </p:txBody>
      </p:sp>
      <p:pic>
        <p:nvPicPr>
          <p:cNvPr id="7" name="Image 16">
            <a:extLst>
              <a:ext uri="{FF2B5EF4-FFF2-40B4-BE49-F238E27FC236}">
                <a16:creationId xmlns:a16="http://schemas.microsoft.com/office/drawing/2014/main" id="{5A3B3084-E461-8165-4271-43731C9B4A09}"/>
              </a:ext>
            </a:extLst>
          </p:cNvPr>
          <p:cNvPicPr/>
          <p:nvPr/>
        </p:nvPicPr>
        <p:blipFill>
          <a:blip r:embed="rId7"/>
          <a:srcRect t="2196" r="1883" b="6359"/>
          <a:stretch/>
        </p:blipFill>
        <p:spPr>
          <a:xfrm>
            <a:off x="496546" y="3025586"/>
            <a:ext cx="1524617" cy="1716071"/>
          </a:xfrm>
          <a:prstGeom prst="rect">
            <a:avLst/>
          </a:prstGeom>
          <a:ln>
            <a:noFill/>
          </a:ln>
        </p:spPr>
      </p:pic>
      <p:pic>
        <p:nvPicPr>
          <p:cNvPr id="20" name="Image 43">
            <a:extLst>
              <a:ext uri="{FF2B5EF4-FFF2-40B4-BE49-F238E27FC236}">
                <a16:creationId xmlns:a16="http://schemas.microsoft.com/office/drawing/2014/main" id="{853B72E8-A9CF-D258-D61D-BFA57E0FFF38}"/>
              </a:ext>
            </a:extLst>
          </p:cNvPr>
          <p:cNvPicPr/>
          <p:nvPr/>
        </p:nvPicPr>
        <p:blipFill>
          <a:blip r:embed="rId8"/>
          <a:srcRect r="1185" b="14055"/>
          <a:stretch/>
        </p:blipFill>
        <p:spPr>
          <a:xfrm>
            <a:off x="2467747" y="1840593"/>
            <a:ext cx="1570853" cy="1557137"/>
          </a:xfrm>
          <a:prstGeom prst="rect">
            <a:avLst/>
          </a:prstGeom>
          <a:ln>
            <a:noFill/>
          </a:ln>
        </p:spPr>
      </p:pic>
      <p:pic>
        <p:nvPicPr>
          <p:cNvPr id="23" name="Image 23">
            <a:extLst>
              <a:ext uri="{FF2B5EF4-FFF2-40B4-BE49-F238E27FC236}">
                <a16:creationId xmlns:a16="http://schemas.microsoft.com/office/drawing/2014/main" id="{4A3E3EE1-A8D7-33F7-0AC0-C020CCE0F97A}"/>
              </a:ext>
            </a:extLst>
          </p:cNvPr>
          <p:cNvPicPr/>
          <p:nvPr/>
        </p:nvPicPr>
        <p:blipFill>
          <a:blip r:embed="rId9"/>
          <a:srcRect l="6405" t="1194" r="3595" b="22844"/>
          <a:stretch/>
        </p:blipFill>
        <p:spPr>
          <a:xfrm>
            <a:off x="4220288" y="1838487"/>
            <a:ext cx="1570853" cy="1557137"/>
          </a:xfrm>
          <a:prstGeom prst="rect">
            <a:avLst/>
          </a:prstGeom>
          <a:ln>
            <a:noFill/>
          </a:ln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C301DE7-84C2-4B43-B7EB-3E2D8A403421}"/>
              </a:ext>
            </a:extLst>
          </p:cNvPr>
          <p:cNvSpPr txBox="1"/>
          <p:nvPr/>
        </p:nvSpPr>
        <p:spPr>
          <a:xfrm>
            <a:off x="3966413" y="3395624"/>
            <a:ext cx="21203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Substance blanche</a:t>
            </a:r>
          </a:p>
        </p:txBody>
      </p:sp>
      <p:sp>
        <p:nvSpPr>
          <p:cNvPr id="33" name="Espace réservé du pied de page 32">
            <a:extLst>
              <a:ext uri="{FF2B5EF4-FFF2-40B4-BE49-F238E27FC236}">
                <a16:creationId xmlns:a16="http://schemas.microsoft.com/office/drawing/2014/main" id="{7012025D-C07E-77C9-F8AA-E9E04F55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SOFMER - Rennes - 2022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C7560E3-74CE-992B-11E0-5E78E17E951E}"/>
              </a:ext>
            </a:extLst>
          </p:cNvPr>
          <p:cNvSpPr txBox="1"/>
          <p:nvPr/>
        </p:nvSpPr>
        <p:spPr>
          <a:xfrm>
            <a:off x="7152968" y="2002920"/>
            <a:ext cx="345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Segmentation 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FB27C6A2-702B-5A78-AC54-6EA14327E4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27" b="1972"/>
          <a:stretch/>
        </p:blipFill>
        <p:spPr>
          <a:xfrm>
            <a:off x="7152968" y="2420126"/>
            <a:ext cx="3796075" cy="1716071"/>
          </a:xfrm>
          <a:prstGeom prst="rect">
            <a:avLst/>
          </a:prstGeom>
        </p:spPr>
      </p:pic>
      <p:sp>
        <p:nvSpPr>
          <p:cNvPr id="36" name="Line 17">
            <a:extLst>
              <a:ext uri="{FF2B5EF4-FFF2-40B4-BE49-F238E27FC236}">
                <a16:creationId xmlns:a16="http://schemas.microsoft.com/office/drawing/2014/main" id="{B1023B5D-A74C-EE99-6B89-6B582BC962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54" y="4904303"/>
            <a:ext cx="1104166" cy="795941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 dirty="0"/>
          </a:p>
        </p:txBody>
      </p:sp>
      <p:sp>
        <p:nvSpPr>
          <p:cNvPr id="37" name="Line 17">
            <a:extLst>
              <a:ext uri="{FF2B5EF4-FFF2-40B4-BE49-F238E27FC236}">
                <a16:creationId xmlns:a16="http://schemas.microsoft.com/office/drawing/2014/main" id="{4B0349C4-0882-C514-4D71-DF38DC0E51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96945" y="2279951"/>
            <a:ext cx="1166075" cy="570721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0D5EB4E-CD0B-1714-BDED-E770451291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7671" y="630715"/>
            <a:ext cx="1110808" cy="898052"/>
          </a:xfrm>
          <a:prstGeom prst="rect">
            <a:avLst/>
          </a:prstGeom>
        </p:spPr>
      </p:pic>
      <p:sp>
        <p:nvSpPr>
          <p:cNvPr id="40" name="Flèche vers la droite 39">
            <a:extLst>
              <a:ext uri="{FF2B5EF4-FFF2-40B4-BE49-F238E27FC236}">
                <a16:creationId xmlns:a16="http://schemas.microsoft.com/office/drawing/2014/main" id="{03373D11-9616-E92A-15CC-155D8AECB1EA}"/>
              </a:ext>
            </a:extLst>
          </p:cNvPr>
          <p:cNvSpPr/>
          <p:nvPr/>
        </p:nvSpPr>
        <p:spPr>
          <a:xfrm>
            <a:off x="8328525" y="1104745"/>
            <a:ext cx="409681" cy="1784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955A0CC1-CD5E-501C-30B8-0017404371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8772" y="284754"/>
            <a:ext cx="1825793" cy="1360143"/>
          </a:xfrm>
          <a:prstGeom prst="rect">
            <a:avLst/>
          </a:prstGeom>
        </p:spPr>
      </p:pic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D957CC22-9CEA-C3FE-43AF-18B915A00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8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21"/>
    </mc:Choice>
    <mc:Fallback xmlns="">
      <p:transition spd="slow" advTm="46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C75F2-E05D-F072-B7E9-87B7B8EA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Signature motrice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21DCFF-ABAF-3737-E2EE-0D07A4264EB6}"/>
              </a:ext>
            </a:extLst>
          </p:cNvPr>
          <p:cNvSpPr txBox="1"/>
          <p:nvPr/>
        </p:nvSpPr>
        <p:spPr>
          <a:xfrm>
            <a:off x="903011" y="1955052"/>
            <a:ext cx="363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Motricité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739A5F-D6C9-05D6-4246-8C1D5AA33A57}"/>
              </a:ext>
            </a:extLst>
          </p:cNvPr>
          <p:cNvSpPr txBox="1"/>
          <p:nvPr/>
        </p:nvSpPr>
        <p:spPr>
          <a:xfrm>
            <a:off x="397141" y="5391853"/>
            <a:ext cx="2313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Troubles marche</a:t>
            </a:r>
          </a:p>
          <a:p>
            <a:pPr algn="ctr"/>
            <a:r>
              <a:rPr kumimoji="1" lang="fr-FR" altLang="fr-FR" dirty="0">
                <a:latin typeface="Calibri" panose="020F0502020204030204" pitchFamily="34" charset="0"/>
              </a:rPr>
              <a:t>↘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dextérité</a:t>
            </a:r>
          </a:p>
          <a:p>
            <a:pPr algn="ctr"/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2C8B662-ACD6-C9C1-5F18-D71D32D31AF3}"/>
              </a:ext>
            </a:extLst>
          </p:cNvPr>
          <p:cNvSpPr txBox="1"/>
          <p:nvPr/>
        </p:nvSpPr>
        <p:spPr>
          <a:xfrm>
            <a:off x="5661498" y="2965397"/>
            <a:ext cx="2313458" cy="10772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Signature motrice</a:t>
            </a:r>
          </a:p>
        </p:txBody>
      </p:sp>
      <p:pic>
        <p:nvPicPr>
          <p:cNvPr id="11" name="Image 19">
            <a:extLst>
              <a:ext uri="{FF2B5EF4-FFF2-40B4-BE49-F238E27FC236}">
                <a16:creationId xmlns:a16="http://schemas.microsoft.com/office/drawing/2014/main" id="{903DC8FA-C461-EDBB-DF3F-1B756D16959B}"/>
              </a:ext>
            </a:extLst>
          </p:cNvPr>
          <p:cNvPicPr/>
          <p:nvPr/>
        </p:nvPicPr>
        <p:blipFill>
          <a:blip r:embed="rId5"/>
          <a:srcRect r="4902" b="17195"/>
          <a:stretch/>
        </p:blipFill>
        <p:spPr>
          <a:xfrm>
            <a:off x="9562635" y="1461910"/>
            <a:ext cx="1345970" cy="1589115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9EC3CB-DB10-6BB9-F030-8906594480A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1" t="19310" r="51054" b="55983"/>
          <a:stretch/>
        </p:blipFill>
        <p:spPr bwMode="auto">
          <a:xfrm>
            <a:off x="9492414" y="4282597"/>
            <a:ext cx="1806146" cy="1311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80D0C5-D123-434C-6253-E4E2F2B71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657" y="2898834"/>
            <a:ext cx="1424735" cy="199782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76AAE51-8A82-39EE-6CF1-D5B697126CCE}"/>
              </a:ext>
            </a:extLst>
          </p:cNvPr>
          <p:cNvSpPr txBox="1"/>
          <p:nvPr/>
        </p:nvSpPr>
        <p:spPr>
          <a:xfrm>
            <a:off x="9886807" y="30596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VBM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8FDEA10-5F29-72DA-7A5D-FE169BB25C9E}"/>
              </a:ext>
            </a:extLst>
          </p:cNvPr>
          <p:cNvSpPr txBox="1"/>
          <p:nvPr/>
        </p:nvSpPr>
        <p:spPr>
          <a:xfrm>
            <a:off x="10075833" y="5569865"/>
            <a:ext cx="8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SBM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94CCCF71-3D4E-CADC-3767-7C42234AB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406" y="2898834"/>
            <a:ext cx="2313459" cy="2287562"/>
          </a:xfrm>
          <a:prstGeom prst="rect">
            <a:avLst/>
          </a:prstGeom>
        </p:spPr>
      </p:pic>
      <p:sp>
        <p:nvSpPr>
          <p:cNvPr id="55" name="Line 17">
            <a:extLst>
              <a:ext uri="{FF2B5EF4-FFF2-40B4-BE49-F238E27FC236}">
                <a16:creationId xmlns:a16="http://schemas.microsoft.com/office/drawing/2014/main" id="{1E87F1A0-CBA4-D5BF-6868-E54825FBCD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03140" y="4124639"/>
            <a:ext cx="863600" cy="5048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 dirty="0"/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70D2BDC2-5559-72BD-351F-69F51C4A01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3646" y="2447900"/>
            <a:ext cx="863600" cy="36748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0B822A9-308B-E024-CC16-C2778C52D48D}"/>
              </a:ext>
            </a:extLst>
          </p:cNvPr>
          <p:cNvSpPr txBox="1"/>
          <p:nvPr/>
        </p:nvSpPr>
        <p:spPr>
          <a:xfrm>
            <a:off x="2315508" y="5619406"/>
            <a:ext cx="2505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+ Troubles cognitifs</a:t>
            </a:r>
          </a:p>
        </p:txBody>
      </p:sp>
      <p:sp>
        <p:nvSpPr>
          <p:cNvPr id="60" name="Accolade ouvrante 59">
            <a:extLst>
              <a:ext uri="{FF2B5EF4-FFF2-40B4-BE49-F238E27FC236}">
                <a16:creationId xmlns:a16="http://schemas.microsoft.com/office/drawing/2014/main" id="{B31886D5-7FA3-B237-E39B-54D899A11887}"/>
              </a:ext>
            </a:extLst>
          </p:cNvPr>
          <p:cNvSpPr/>
          <p:nvPr/>
        </p:nvSpPr>
        <p:spPr>
          <a:xfrm flipH="1">
            <a:off x="4844646" y="2631642"/>
            <a:ext cx="469512" cy="199782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D77F73A-9DA6-9AD9-8EEC-20ADF6D0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15147-33FF-C445-ADB6-3D1AFBC6EE58}" type="slidenum">
              <a:rPr lang="fr-FR" smtClean="0"/>
              <a:t>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926730-01EB-7B31-151E-242E27A3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SOFMER - Rennes - 2022</a:t>
            </a:r>
            <a:endParaRPr lang="fr-FR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A8081C6-21E9-D162-517A-59D56E725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39"/>
    </mc:Choice>
    <mc:Fallback xmlns="">
      <p:transition spd="slow" advTm="34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80F726-87B9-FBF9-EBB8-B28DAD1B9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Corrélats anatomocliniques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B5F2E3-9867-36C5-ECE3-637568F53BDA}"/>
              </a:ext>
            </a:extLst>
          </p:cNvPr>
          <p:cNvSpPr txBox="1"/>
          <p:nvPr/>
        </p:nvSpPr>
        <p:spPr>
          <a:xfrm>
            <a:off x="1285065" y="3205941"/>
            <a:ext cx="3299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Motricité cérébrale</a:t>
            </a:r>
          </a:p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du sujet âgé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2C3041-CEF0-2229-7877-AB764BCF91A8}"/>
              </a:ext>
            </a:extLst>
          </p:cNvPr>
          <p:cNvSpPr txBox="1"/>
          <p:nvPr/>
        </p:nvSpPr>
        <p:spPr>
          <a:xfrm>
            <a:off x="5806302" y="2590012"/>
            <a:ext cx="1076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Marche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D3F502E-6E71-225A-8D16-FE0608536447}"/>
              </a:ext>
            </a:extLst>
          </p:cNvPr>
          <p:cNvSpPr txBox="1"/>
          <p:nvPr/>
        </p:nvSpPr>
        <p:spPr>
          <a:xfrm>
            <a:off x="5517775" y="3501115"/>
            <a:ext cx="167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Dextérité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841AAD-504C-2B40-D73C-2BD689C035FA}"/>
              </a:ext>
            </a:extLst>
          </p:cNvPr>
          <p:cNvSpPr txBox="1"/>
          <p:nvPr/>
        </p:nvSpPr>
        <p:spPr>
          <a:xfrm>
            <a:off x="5542042" y="4432925"/>
            <a:ext cx="163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Force manuelle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36C368-DCE3-D70A-D176-485B6382C554}"/>
              </a:ext>
            </a:extLst>
          </p:cNvPr>
          <p:cNvSpPr txBox="1"/>
          <p:nvPr/>
        </p:nvSpPr>
        <p:spPr>
          <a:xfrm>
            <a:off x="406907" y="4321638"/>
            <a:ext cx="514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Déclin typique et pathologique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A75917B-5292-3367-AA33-B26FC00C198E}"/>
              </a:ext>
            </a:extLst>
          </p:cNvPr>
          <p:cNvSpPr txBox="1"/>
          <p:nvPr/>
        </p:nvSpPr>
        <p:spPr>
          <a:xfrm>
            <a:off x="10191021" y="4953235"/>
            <a:ext cx="1098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E79FD5-392C-3A09-9BE3-EF67E9F3F9CE}"/>
              </a:ext>
            </a:extLst>
          </p:cNvPr>
          <p:cNvSpPr/>
          <p:nvPr/>
        </p:nvSpPr>
        <p:spPr>
          <a:xfrm>
            <a:off x="943822" y="2889963"/>
            <a:ext cx="4051853" cy="13957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5" name="Image 19">
            <a:extLst>
              <a:ext uri="{FF2B5EF4-FFF2-40B4-BE49-F238E27FC236}">
                <a16:creationId xmlns:a16="http://schemas.microsoft.com/office/drawing/2014/main" id="{A6137BA9-C600-3543-6BD4-506CAB30C1F5}"/>
              </a:ext>
            </a:extLst>
          </p:cNvPr>
          <p:cNvPicPr/>
          <p:nvPr/>
        </p:nvPicPr>
        <p:blipFill>
          <a:blip r:embed="rId5"/>
          <a:srcRect r="4902" b="17195"/>
          <a:stretch/>
        </p:blipFill>
        <p:spPr>
          <a:xfrm>
            <a:off x="8769208" y="2081145"/>
            <a:ext cx="1366560" cy="1634040"/>
          </a:xfrm>
          <a:prstGeom prst="rect">
            <a:avLst/>
          </a:prstGeom>
          <a:ln>
            <a:noFill/>
          </a:ln>
        </p:spPr>
      </p:pic>
      <p:pic>
        <p:nvPicPr>
          <p:cNvPr id="16" name="Image 23">
            <a:extLst>
              <a:ext uri="{FF2B5EF4-FFF2-40B4-BE49-F238E27FC236}">
                <a16:creationId xmlns:a16="http://schemas.microsoft.com/office/drawing/2014/main" id="{9B950E79-E4AB-96BD-CA71-9A439C0AA3EC}"/>
              </a:ext>
            </a:extLst>
          </p:cNvPr>
          <p:cNvPicPr/>
          <p:nvPr/>
        </p:nvPicPr>
        <p:blipFill>
          <a:blip r:embed="rId6"/>
          <a:srcRect l="6405" t="1194" r="3595" b="22844"/>
          <a:stretch/>
        </p:blipFill>
        <p:spPr>
          <a:xfrm>
            <a:off x="10076368" y="2081145"/>
            <a:ext cx="1303920" cy="163404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A0EE3F9-43F7-B2CC-33C7-9A509E21E75C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1" t="19310" r="51054" b="55983"/>
          <a:stretch/>
        </p:blipFill>
        <p:spPr bwMode="auto">
          <a:xfrm>
            <a:off x="8989483" y="4684155"/>
            <a:ext cx="1518165" cy="1410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6E42E5F-75C6-0AED-C553-8C101EC22DC0}"/>
              </a:ext>
            </a:extLst>
          </p:cNvPr>
          <p:cNvSpPr txBox="1"/>
          <p:nvPr/>
        </p:nvSpPr>
        <p:spPr>
          <a:xfrm>
            <a:off x="6956117" y="2458858"/>
            <a:ext cx="21768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Simple Tâche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Double Tâche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F0D9032-7B0D-3811-D9BD-C81CA18441DD}"/>
              </a:ext>
            </a:extLst>
          </p:cNvPr>
          <p:cNvCxnSpPr/>
          <p:nvPr/>
        </p:nvCxnSpPr>
        <p:spPr>
          <a:xfrm flipV="1">
            <a:off x="4995675" y="2790067"/>
            <a:ext cx="701038" cy="54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C0D6838-79BC-46C6-7633-F0576B338355}"/>
              </a:ext>
            </a:extLst>
          </p:cNvPr>
          <p:cNvCxnSpPr/>
          <p:nvPr/>
        </p:nvCxnSpPr>
        <p:spPr>
          <a:xfrm>
            <a:off x="4995675" y="3715185"/>
            <a:ext cx="7010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6B9F608-00EC-F0C9-68DA-9EAF8E88F92A}"/>
              </a:ext>
            </a:extLst>
          </p:cNvPr>
          <p:cNvCxnSpPr/>
          <p:nvPr/>
        </p:nvCxnSpPr>
        <p:spPr>
          <a:xfrm>
            <a:off x="4995675" y="4036938"/>
            <a:ext cx="701038" cy="647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ccolade ouvrante 22">
            <a:extLst>
              <a:ext uri="{FF2B5EF4-FFF2-40B4-BE49-F238E27FC236}">
                <a16:creationId xmlns:a16="http://schemas.microsoft.com/office/drawing/2014/main" id="{17F76DE9-374B-3BAF-1519-ED3B66B9089C}"/>
              </a:ext>
            </a:extLst>
          </p:cNvPr>
          <p:cNvSpPr/>
          <p:nvPr/>
        </p:nvSpPr>
        <p:spPr>
          <a:xfrm>
            <a:off x="6782056" y="2635480"/>
            <a:ext cx="199813" cy="35464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Double flèche verticale 26">
            <a:extLst>
              <a:ext uri="{FF2B5EF4-FFF2-40B4-BE49-F238E27FC236}">
                <a16:creationId xmlns:a16="http://schemas.microsoft.com/office/drawing/2014/main" id="{B32B8F14-41B4-B3EA-0353-649A051178A9}"/>
              </a:ext>
            </a:extLst>
          </p:cNvPr>
          <p:cNvSpPr/>
          <p:nvPr/>
        </p:nvSpPr>
        <p:spPr>
          <a:xfrm>
            <a:off x="9989386" y="3892430"/>
            <a:ext cx="296264" cy="605079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D213160-E8F0-0DBD-C0DF-1DA31BF1CC24}"/>
              </a:ext>
            </a:extLst>
          </p:cNvPr>
          <p:cNvSpPr/>
          <p:nvPr/>
        </p:nvSpPr>
        <p:spPr>
          <a:xfrm>
            <a:off x="8772242" y="4578353"/>
            <a:ext cx="2389122" cy="1663075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Picture 4" descr="Box and Blocks test | Airgo'Vie">
            <a:extLst>
              <a:ext uri="{FF2B5EF4-FFF2-40B4-BE49-F238E27FC236}">
                <a16:creationId xmlns:a16="http://schemas.microsoft.com/office/drawing/2014/main" id="{2BE91F72-1E6C-6E51-E7CB-229246564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541" y="3281666"/>
            <a:ext cx="1721556" cy="114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Jamar Hydraulic Hand Grip Dynamometer, Jamar Hand Grip Dynamometer, Jamar  Dynamometer, Jamar Hand Grip Strength Test,">
            <a:extLst>
              <a:ext uri="{FF2B5EF4-FFF2-40B4-BE49-F238E27FC236}">
                <a16:creationId xmlns:a16="http://schemas.microsoft.com/office/drawing/2014/main" id="{196D5819-120C-E382-040D-3DCE430C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971" y="5182027"/>
            <a:ext cx="851991" cy="120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55A016C-F54F-0E85-6D74-68D04937E32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52" y="1504595"/>
            <a:ext cx="2176868" cy="925576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D792FD-B976-D1AA-F0C3-09757124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SOFMER - Rennes - 2022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5267D2-18EE-C41A-C42C-4CF7E8E8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766940AF-5294-6A72-B54D-C0D42F30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9"/>
    </mc:Choice>
    <mc:Fallback xmlns="">
      <p:transition spd="slow" advTm="14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4124405E-04CB-4B07-8A9E-F4802F1EA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2639" y="3276729"/>
            <a:ext cx="9192036" cy="1236174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fr-FR" sz="2600" b="1" dirty="0">
                <a:solidFill>
                  <a:srgbClr val="002060"/>
                </a:solidFill>
              </a:rPr>
              <a:t/>
            </a:r>
            <a:br>
              <a:rPr lang="fr-FR" sz="2600" b="1" dirty="0">
                <a:solidFill>
                  <a:srgbClr val="002060"/>
                </a:solidFill>
              </a:rPr>
            </a:br>
            <a:r>
              <a:rPr lang="fr-FR" sz="4400" b="1" dirty="0">
                <a:solidFill>
                  <a:srgbClr val="002060"/>
                </a:solidFill>
                <a:latin typeface="+mj-lt"/>
              </a:rPr>
              <a:t>Merci</a:t>
            </a:r>
          </a:p>
          <a:p>
            <a:endParaRPr lang="fr-FR" b="1" dirty="0">
              <a:solidFill>
                <a:srgbClr val="002060"/>
              </a:solidFill>
            </a:endParaRPr>
          </a:p>
          <a:p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SOFMER - Rennes - 2022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2D91982-289D-41EF-81D7-960CA0205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425" y="1886989"/>
            <a:ext cx="11714099" cy="1911928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solidFill>
                  <a:srgbClr val="002060"/>
                </a:solidFill>
              </a:rPr>
              <a:t/>
            </a:r>
            <a:br>
              <a:rPr lang="fr-FR" sz="3200" b="1" dirty="0">
                <a:solidFill>
                  <a:srgbClr val="002060"/>
                </a:solidFill>
              </a:rPr>
            </a:br>
            <a:r>
              <a:rPr lang="fr-FR" sz="3200" b="1" dirty="0">
                <a:solidFill>
                  <a:srgbClr val="002060"/>
                </a:solidFill>
              </a:rPr>
              <a:t/>
            </a:r>
            <a:br>
              <a:rPr lang="fr-FR" sz="3200" b="1" dirty="0">
                <a:solidFill>
                  <a:srgbClr val="002060"/>
                </a:solidFill>
              </a:rPr>
            </a:br>
            <a:r>
              <a:rPr lang="fr-FR" sz="3200" b="1" dirty="0">
                <a:solidFill>
                  <a:srgbClr val="002060"/>
                </a:solidFill>
              </a:rPr>
              <a:t/>
            </a:r>
            <a:br>
              <a:rPr lang="fr-FR" sz="3200" b="1" dirty="0">
                <a:solidFill>
                  <a:srgbClr val="002060"/>
                </a:solidFill>
              </a:rPr>
            </a:br>
            <a:r>
              <a:rPr lang="fr-FR" sz="3200" b="1" dirty="0">
                <a:solidFill>
                  <a:srgbClr val="002060"/>
                </a:solidFill>
              </a:rPr>
              <a:t/>
            </a:r>
            <a:br>
              <a:rPr lang="fr-FR" sz="3200" b="1" dirty="0">
                <a:solidFill>
                  <a:srgbClr val="002060"/>
                </a:solidFill>
              </a:rPr>
            </a:br>
            <a:r>
              <a:rPr lang="fr-FR" sz="3200" b="1" dirty="0">
                <a:solidFill>
                  <a:srgbClr val="002060"/>
                </a:solidFill>
              </a:rPr>
              <a:t/>
            </a:r>
            <a:br>
              <a:rPr lang="fr-FR" sz="3200" b="1" dirty="0">
                <a:solidFill>
                  <a:srgbClr val="002060"/>
                </a:solidFill>
              </a:rPr>
            </a:br>
            <a:r>
              <a:rPr lang="fr-FR" sz="3200" b="1" dirty="0">
                <a:solidFill>
                  <a:srgbClr val="002060"/>
                </a:solidFill>
              </a:rPr>
              <a:t/>
            </a:r>
            <a:br>
              <a:rPr lang="fr-FR" sz="3200" b="1" dirty="0">
                <a:solidFill>
                  <a:srgbClr val="002060"/>
                </a:solidFill>
              </a:rPr>
            </a:br>
            <a:r>
              <a:rPr lang="fr-FR" sz="3200" b="1" dirty="0">
                <a:solidFill>
                  <a:srgbClr val="002060"/>
                </a:solidFill>
              </a:rPr>
              <a:t/>
            </a:r>
            <a:br>
              <a:rPr lang="fr-FR" sz="3200" b="1" dirty="0">
                <a:solidFill>
                  <a:srgbClr val="002060"/>
                </a:solidFill>
              </a:rPr>
            </a:br>
            <a:r>
              <a:rPr lang="fr-FR" sz="3200" b="1" dirty="0">
                <a:solidFill>
                  <a:srgbClr val="002060"/>
                </a:solidFill>
              </a:rPr>
              <a:t/>
            </a:r>
            <a:br>
              <a:rPr lang="fr-FR" sz="3200" b="1" dirty="0">
                <a:solidFill>
                  <a:srgbClr val="002060"/>
                </a:solidFill>
              </a:rPr>
            </a:br>
            <a:r>
              <a:rPr lang="fr-FR" sz="3200" b="1" dirty="0">
                <a:solidFill>
                  <a:srgbClr val="002060"/>
                </a:solidFill>
              </a:rPr>
              <a:t/>
            </a:r>
            <a:br>
              <a:rPr lang="fr-FR" sz="3200" b="1" dirty="0">
                <a:solidFill>
                  <a:srgbClr val="002060"/>
                </a:solidFill>
              </a:rPr>
            </a:br>
            <a:r>
              <a:rPr lang="fr-FR" sz="3200" b="1" dirty="0">
                <a:solidFill>
                  <a:srgbClr val="002060"/>
                </a:solidFill>
              </a:rPr>
              <a:t/>
            </a:r>
            <a:br>
              <a:rPr lang="fr-FR" sz="3200" b="1" dirty="0">
                <a:solidFill>
                  <a:srgbClr val="002060"/>
                </a:solidFill>
              </a:rPr>
            </a:br>
            <a:r>
              <a:rPr lang="fr-FR" sz="3200" b="1" dirty="0">
                <a:solidFill>
                  <a:srgbClr val="002060"/>
                </a:solidFill>
              </a:rPr>
              <a:t/>
            </a:r>
            <a:br>
              <a:rPr lang="fr-FR" sz="3200" b="1" dirty="0">
                <a:solidFill>
                  <a:srgbClr val="002060"/>
                </a:solidFill>
              </a:rPr>
            </a:br>
            <a:r>
              <a:rPr lang="fr-FR" sz="3600" b="1" dirty="0">
                <a:solidFill>
                  <a:srgbClr val="002060"/>
                </a:solidFill>
              </a:rPr>
              <a:t>Pauline – Ali – Angers</a:t>
            </a:r>
            <a:r>
              <a:rPr lang="fr-FR" sz="2800" b="1" dirty="0">
                <a:solidFill>
                  <a:srgbClr val="002060"/>
                </a:solidFill>
              </a:rPr>
              <a:t/>
            </a:r>
            <a:br>
              <a:rPr lang="fr-FR" sz="2800" b="1" dirty="0">
                <a:solidFill>
                  <a:srgbClr val="002060"/>
                </a:solidFill>
              </a:rPr>
            </a:br>
            <a:r>
              <a:rPr lang="fr-FR" sz="3100" b="1" dirty="0">
                <a:solidFill>
                  <a:srgbClr val="002060"/>
                </a:solidFill>
              </a:rPr>
              <a:t>Lauréat 2022</a:t>
            </a:r>
            <a:br>
              <a:rPr lang="fr-FR" sz="3100" b="1" dirty="0">
                <a:solidFill>
                  <a:srgbClr val="002060"/>
                </a:solidFill>
              </a:rPr>
            </a:br>
            <a:r>
              <a:rPr lang="fr-FR" sz="3100" b="1" dirty="0">
                <a:solidFill>
                  <a:srgbClr val="002060"/>
                </a:solidFill>
              </a:rPr>
              <a:t>Bourse SOFMER Mobilité en MPR</a:t>
            </a:r>
            <a:r>
              <a:rPr lang="fr-FR" sz="2800" b="1" dirty="0">
                <a:solidFill>
                  <a:srgbClr val="002060"/>
                </a:solidFill>
              </a:rPr>
              <a:t/>
            </a:r>
            <a:br>
              <a:rPr lang="fr-FR" sz="2800" b="1" dirty="0">
                <a:solidFill>
                  <a:srgbClr val="002060"/>
                </a:solidFill>
              </a:rPr>
            </a:br>
            <a:endParaRPr lang="fr-FR" sz="4000" b="1" dirty="0">
              <a:solidFill>
                <a:srgbClr val="002060"/>
              </a:solidFill>
            </a:endParaRPr>
          </a:p>
        </p:txBody>
      </p:sp>
      <p:pic>
        <p:nvPicPr>
          <p:cNvPr id="7" name="Imag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96" y="402142"/>
            <a:ext cx="9027622" cy="13205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C93FEC-FA24-D164-1C31-50F55020E21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5471" y="5410835"/>
            <a:ext cx="1945185" cy="7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4CFB2F-DE81-EAFD-BC87-D35F0AE9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950" y="5191931"/>
            <a:ext cx="1668233" cy="9958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65DC18-2732-0BF9-9507-6CFA8548A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707" y="5236215"/>
            <a:ext cx="1010904" cy="988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22CB67-363A-763F-44C3-2869AD4607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97" y="5196618"/>
            <a:ext cx="1178866" cy="991210"/>
          </a:xfrm>
          <a:prstGeom prst="rect">
            <a:avLst/>
          </a:prstGeom>
        </p:spPr>
      </p:pic>
      <p:pic>
        <p:nvPicPr>
          <p:cNvPr id="10" name="Picture 2" descr="Gait and Brain Lab">
            <a:extLst>
              <a:ext uri="{FF2B5EF4-FFF2-40B4-BE49-F238E27FC236}">
                <a16:creationId xmlns:a16="http://schemas.microsoft.com/office/drawing/2014/main" id="{4748B753-857F-47A5-0307-35201A1FC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29" y="5104132"/>
            <a:ext cx="1197801" cy="119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obarts Research Institute - Home | Facebook">
            <a:extLst>
              <a:ext uri="{FF2B5EF4-FFF2-40B4-BE49-F238E27FC236}">
                <a16:creationId xmlns:a16="http://schemas.microsoft.com/office/drawing/2014/main" id="{91F4FBC5-86F0-3FC3-CF03-F9BBB8C7A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07" y="5345068"/>
            <a:ext cx="1670499" cy="71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Western Logo - Communications - Western University">
            <a:extLst>
              <a:ext uri="{FF2B5EF4-FFF2-40B4-BE49-F238E27FC236}">
                <a16:creationId xmlns:a16="http://schemas.microsoft.com/office/drawing/2014/main" id="{E7D3CCF6-A061-65C5-D927-3601B745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625" y="5058589"/>
            <a:ext cx="1197801" cy="146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381A68A1-8F45-F75A-01D5-15AF8D39D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80B8-0561-4ABF-8BA9-07778455C76A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6F4B16D-43E1-06FC-2B2E-4A1A56D3C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5"/>
    </mc:Choice>
    <mc:Fallback xmlns="">
      <p:transition spd="slow" advTm="3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344</TotalTime>
  <Words>100</Words>
  <Application>Microsoft Office PowerPoint</Application>
  <PresentationFormat>Grand écran</PresentationFormat>
  <Paragraphs>50</Paragraphs>
  <Slides>5</Slides>
  <Notes>5</Notes>
  <HiddenSlides>0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Thème Office</vt:lpstr>
      <vt:lpstr>Pauline – ALI – Angers, LARIS Lauréat 2022 Bourse SOFMER Mobilité en MPR </vt:lpstr>
      <vt:lpstr>Présentation PowerPoint</vt:lpstr>
      <vt:lpstr>Signature motrice</vt:lpstr>
      <vt:lpstr>Corrélats anatomocliniques</vt:lpstr>
      <vt:lpstr>           Pauline – Ali – Angers Lauréat 2022 Bourse SOFMER Mobilité en MPR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Bourse de Mobilité SOFMER-MERZ Lauréat 2017 François Feuvrier</dc:title>
  <dc:creator>Patricia RIBINIK</dc:creator>
  <cp:lastModifiedBy>SOFMER</cp:lastModifiedBy>
  <cp:revision>111</cp:revision>
  <dcterms:created xsi:type="dcterms:W3CDTF">2017-08-12T07:49:47Z</dcterms:created>
  <dcterms:modified xsi:type="dcterms:W3CDTF">2022-11-21T09:21:50Z</dcterms:modified>
</cp:coreProperties>
</file>