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830" autoAdjust="0"/>
    <p:restoredTop sz="66592" autoAdjust="0"/>
  </p:normalViewPr>
  <p:slideViewPr>
    <p:cSldViewPr snapToGrid="0">
      <p:cViewPr varScale="1">
        <p:scale>
          <a:sx n="89" d="100"/>
          <a:sy n="89" d="100"/>
        </p:scale>
        <p:origin x="13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B3F1F-F08D-5E40-A4CB-08A0A0E4F129}" type="datetimeFigureOut">
              <a:rPr lang="fr-FR" smtClean="0"/>
              <a:pPr/>
              <a:t>03/11/2022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AA2A-D0AD-3A48-ADDB-7D5C4BB8AE2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89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425A6-190E-4406-B3C3-6175AA16D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BBBF1A-47F3-464A-ACB3-73ADDD900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FA7D7B-8CA1-4F3D-A4BE-84467391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4D20-F5C9-40B0-9EA9-71B1BC660234}" type="datetime1">
              <a:rPr lang="fr-FR" smtClean="0"/>
              <a:pPr/>
              <a:t>03/11/2022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C7B4B5-AE78-49DF-BB7D-DE13FF4D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D44670-52A9-4D74-98B1-C9CC7254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19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21C71-D9F0-42F4-826A-DAF91FEB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115604-1811-4387-A805-BCCE56D53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D585C1-2B88-4CB2-BB9D-60A5A26C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41A-8FCA-44F7-BA22-D3BB08F8244F}" type="datetime1">
              <a:rPr lang="fr-FR" smtClean="0"/>
              <a:pPr/>
              <a:t>03/11/2022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EEFCA3-9AFB-42B7-BD1B-51B3AD9E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120519-6336-40FD-938F-AD542D2E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38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5CC967-BC60-4D83-81D2-2C511D667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E6CECC-9695-4CC1-BFCD-2032C287C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80A900-934A-49D8-AE53-F5F4AA2A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C320-A17B-4C31-8A9D-27864C7A4D2D}" type="datetime1">
              <a:rPr lang="fr-FR" smtClean="0"/>
              <a:pPr/>
              <a:t>03/11/2022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C2940A-6B4D-4D44-B1AB-BC6B58AA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DB8E1-DB98-4FD3-B02F-2F79F22A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65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D0ADA-A390-4B51-97D1-EE098A7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8A83A-3788-4EED-BE11-2EFBDC84A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7AB91-300A-452F-A673-7E52540B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7C54-C058-4AD7-AC46-7481983F8AE0}" type="datetime1">
              <a:rPr lang="fr-FR" smtClean="0"/>
              <a:pPr/>
              <a:t>03/11/2022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DD089-EDB1-469D-B1D3-9E06D6AB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AC11D-C7FF-49E4-98BF-8A0B2387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2F2AA-146D-49D0-9B0D-0C0A3134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03650C-7C88-4D27-825D-5DAC86C35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8D6882-ECAD-45F6-AA78-0B5B36F7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2730-0400-4542-9EC7-E8720C2AFDBB}" type="datetime1">
              <a:rPr lang="fr-FR" smtClean="0"/>
              <a:pPr/>
              <a:t>03/11/2022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6D4F1E-CAC7-484B-A1BE-098A5E39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889EB0-0B4B-412C-BD2E-985E6808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3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461FE-3F8B-42B2-B317-9FB883BA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3B641E-03FB-4F2B-989F-5E1A380C2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A39385-09B1-4D94-82FB-F5741C553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2CF9E8-7663-42AA-8075-9F89C0C4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72E-CC9C-4059-9B98-BEF7C92DF890}" type="datetime1">
              <a:rPr lang="fr-FR" smtClean="0"/>
              <a:pPr/>
              <a:t>03/11/2022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A63A5A-2830-4FB7-A700-0D03FB90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F7C8EA-D99A-4A15-A2F7-2845516E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19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0A7ED-6A8E-4C2B-BA66-4B95F943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B93496-9B21-42DD-B397-FEDE4239D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3B423C-B904-4F00-859D-8BB61AF72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46D41-FE5A-4BC6-85D2-3787ED46D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2D54FF-FFA8-4238-B062-DF2B266E3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630527-2A5E-481C-B432-4EB8D2CA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56B-FF78-46C6-8EF4-3F32A7CC76C2}" type="datetime1">
              <a:rPr lang="fr-FR" smtClean="0"/>
              <a:pPr/>
              <a:t>03/11/2022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4A1EF2-FB92-4DF3-84B8-19B24408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4768BF-3884-4224-A41F-97696DBA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0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58927-C385-4B95-8EDA-79C712B1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CB271D-3F6B-4FA8-82E8-BC4AABF5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67A4-8CA4-40E9-AB31-390C0C862AF7}" type="datetime1">
              <a:rPr lang="fr-FR" smtClean="0"/>
              <a:pPr/>
              <a:t>03/11/2022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16D785-82E5-4E09-8467-36107175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08DFD9-851F-4F9F-86F4-4D484970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55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D5DC33-7AF7-4FA9-A5E1-433D9FE7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4A2A-44DF-469C-8676-070346D54C3D}" type="datetime1">
              <a:rPr lang="fr-FR" smtClean="0"/>
              <a:pPr/>
              <a:t>03/11/2022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1DF636-2A1E-4136-9108-DB07821C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595249-93F5-46D8-9FEA-511B819B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76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BEE4F-4E0C-4C7D-B62E-5F6EA763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E22E12-D406-40C3-A2D4-1C690653B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F1CB36-13F1-41D7-87D4-A9138B2A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8DDE42-641E-4A69-A8D8-28682C6F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7C6E-4984-4B5D-A89C-D3E0E01E5982}" type="datetime1">
              <a:rPr lang="fr-FR" smtClean="0"/>
              <a:pPr/>
              <a:t>03/11/2022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6177A-99CF-4301-AE77-CD2AE5F4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A4DF90-1BF0-4688-B9C4-B7F565F0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94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10C64-7744-4A9F-BD45-A99CCAED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634862-5307-4E7D-90A7-2EBB9E78C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8DC15E-7A70-40DE-ACAD-02A16A0C1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2B0E66-F046-4F34-A416-B0D5247A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0BF5-B040-41BE-8929-0F524A062D73}" type="datetime1">
              <a:rPr lang="fr-FR" smtClean="0"/>
              <a:pPr/>
              <a:t>03/11/2022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65DC7F-B8A7-4379-AFDC-A9EA4DD8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4AC14-0C32-4E6E-8FD4-30622895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8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C2BE70-EB83-45E8-923E-ECA8D90B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E498B2-A2FF-4B77-93A4-C1FB7B5B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AE271-4FA7-4371-AE8C-AF30C3CEE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78E99-FD8D-4838-8E9B-504FF013BF01}" type="datetime1">
              <a:rPr lang="fr-FR" smtClean="0"/>
              <a:pPr/>
              <a:t>03/11/2022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2B932-D2CF-4880-AC9E-DF2503C6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915D6-3AAC-45B6-9F57-74DAB9603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0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46" y="3939092"/>
            <a:ext cx="11687504" cy="1700213"/>
          </a:xfrm>
          <a:ln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0070C0"/>
                </a:solidFill>
              </a:rPr>
              <a:t>Score prédictif du handicap moteur après un accident vasculaire cérébral basé sur des biomarqueurs cliniques, d’imagerie et neurophysiologiques</a:t>
            </a:r>
          </a:p>
          <a:p>
            <a:r>
              <a:rPr lang="fr-FR" sz="1200" b="1" dirty="0">
                <a:solidFill>
                  <a:srgbClr val="0070C0"/>
                </a:solidFill>
              </a:rPr>
              <a:t> </a:t>
            </a:r>
            <a:r>
              <a:rPr lang="fr-FR" sz="2800" b="1" dirty="0">
                <a:solidFill>
                  <a:srgbClr val="0070C0"/>
                </a:solidFill>
              </a:rPr>
              <a:t/>
            </a:r>
            <a:br>
              <a:rPr lang="fr-FR" sz="2800" b="1" dirty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Responsable : Pr Charlotte ROSSO (APHP Pitié </a:t>
            </a:r>
            <a:r>
              <a:rPr lang="fr-FR" sz="2800" b="1" dirty="0" err="1">
                <a:solidFill>
                  <a:srgbClr val="0070C0"/>
                </a:solidFill>
              </a:rPr>
              <a:t>Salpétrière</a:t>
            </a:r>
            <a:r>
              <a:rPr lang="fr-FR" sz="28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2E50EF-BD4C-4169-B492-7EF2B7EAFD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5945" y="5791619"/>
            <a:ext cx="1945185" cy="7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Rennes - 2022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91982-289D-41EF-81D7-960CA020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26" y="1722690"/>
            <a:ext cx="11693562" cy="2141099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Bourse de Recherche en MPR SOFMER </a:t>
            </a:r>
            <a:r>
              <a:rPr lang="fr-FR" sz="3200" b="1" dirty="0">
                <a:solidFill>
                  <a:srgbClr val="7030A0"/>
                </a:solidFill>
              </a:rPr>
              <a:t/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Lauréat 2022</a:t>
            </a:r>
            <a:br>
              <a:rPr lang="fr-FR" sz="2800" b="1" dirty="0">
                <a:solidFill>
                  <a:srgbClr val="7030A0"/>
                </a:solidFill>
              </a:rPr>
            </a:br>
            <a:r>
              <a:rPr lang="fr-FR" sz="2400" b="1" dirty="0">
                <a:solidFill>
                  <a:srgbClr val="7030A0"/>
                </a:solidFill>
              </a:rPr>
              <a:t/>
            </a:r>
            <a:br>
              <a:rPr lang="fr-FR" sz="2400" b="1" dirty="0">
                <a:solidFill>
                  <a:srgbClr val="7030A0"/>
                </a:solidFill>
              </a:rPr>
            </a:br>
            <a:r>
              <a:rPr lang="fr-FR" sz="3600" b="1" dirty="0">
                <a:solidFill>
                  <a:srgbClr val="7030A0"/>
                </a:solidFill>
              </a:rPr>
              <a:t>Sarah MILLOT – Équipe MOV’IT (ICM Sorbonne Université)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6" y="402142"/>
            <a:ext cx="9027622" cy="13205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7F0A3E3-0801-5541-87C4-3D60CDFC82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98" y="5753285"/>
            <a:ext cx="843395" cy="967013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81D5B7A2-DA4D-F544-B474-7FCCF89EF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46"/>
    </mc:Choice>
    <mc:Fallback xmlns="">
      <p:transition spd="slow" advTm="31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D2E50EF-BD4C-4169-B492-7EF2B7EAFD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5945" y="5791619"/>
            <a:ext cx="1945185" cy="7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7725" y="680125"/>
            <a:ext cx="1049655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Score PREP-2 </a:t>
            </a:r>
            <a:r>
              <a:rPr lang="fr-FR" dirty="0"/>
              <a:t>(</a:t>
            </a:r>
            <a:r>
              <a:rPr lang="fr-FR" i="1" dirty="0" err="1"/>
              <a:t>Stinear</a:t>
            </a:r>
            <a:r>
              <a:rPr lang="fr-FR" i="1" dirty="0"/>
              <a:t> et al 2017</a:t>
            </a:r>
            <a:r>
              <a:rPr lang="fr-FR" dirty="0"/>
              <a:t>) :</a:t>
            </a:r>
            <a:br>
              <a:rPr lang="fr-FR" dirty="0"/>
            </a:br>
            <a:r>
              <a:rPr lang="fr-FR" dirty="0"/>
              <a:t>prédiction de la récupération motrice </a:t>
            </a:r>
            <a:br>
              <a:rPr lang="fr-FR" dirty="0"/>
            </a:br>
            <a:r>
              <a:rPr lang="fr-FR" dirty="0"/>
              <a:t>du membre supérieur post-AVC</a:t>
            </a:r>
            <a:br>
              <a:rPr lang="fr-FR" dirty="0"/>
            </a:br>
            <a:r>
              <a:rPr lang="fr-FR" dirty="0"/>
              <a:t>=&gt; 76 % de prédictions fiables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Objectifs de l’étude : </a:t>
            </a:r>
            <a:br>
              <a:rPr lang="fr-FR" dirty="0"/>
            </a:br>
            <a:r>
              <a:rPr lang="fr-FR" dirty="0"/>
              <a:t>- évaluer les capacités prédictives de cet algorithme dans la population            française</a:t>
            </a:r>
            <a:br>
              <a:rPr lang="fr-FR" dirty="0"/>
            </a:br>
            <a:r>
              <a:rPr lang="fr-FR" dirty="0"/>
              <a:t>- rechercher des facteurs expliquant les prédictions erronées</a:t>
            </a:r>
            <a:br>
              <a:rPr lang="fr-FR" dirty="0"/>
            </a:br>
            <a:r>
              <a:rPr lang="fr-FR" dirty="0"/>
              <a:t>- proposer un algorithme alternatif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Rennes - 2022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0208D75-4AAA-AB46-8FCC-E576D6B60EFB}"/>
              </a:ext>
            </a:extLst>
          </p:cNvPr>
          <p:cNvGrpSpPr/>
          <p:nvPr/>
        </p:nvGrpSpPr>
        <p:grpSpPr>
          <a:xfrm>
            <a:off x="835781" y="4849758"/>
            <a:ext cx="9222619" cy="1126527"/>
            <a:chOff x="835781" y="4849758"/>
            <a:chExt cx="9222619" cy="1126527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A7A667A-B196-9045-B627-6CFB30D3E067}"/>
                </a:ext>
              </a:extLst>
            </p:cNvPr>
            <p:cNvSpPr txBox="1"/>
            <p:nvPr/>
          </p:nvSpPr>
          <p:spPr>
            <a:xfrm>
              <a:off x="1459347" y="4872463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IRM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60CCD43-7932-654F-8E1A-1EA5C6634675}"/>
                </a:ext>
              </a:extLst>
            </p:cNvPr>
            <p:cNvSpPr txBox="1"/>
            <p:nvPr/>
          </p:nvSpPr>
          <p:spPr>
            <a:xfrm>
              <a:off x="2969242" y="4849758"/>
              <a:ext cx="2246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PEM – NIHSS – </a:t>
              </a:r>
              <a:r>
                <a:rPr lang="fr-FR" b="1" dirty="0" err="1"/>
                <a:t>MoCA</a:t>
              </a:r>
              <a:endParaRPr lang="fr-FR" b="1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42567FE-1471-2646-9B12-FABE09845B25}"/>
                </a:ext>
              </a:extLst>
            </p:cNvPr>
            <p:cNvSpPr txBox="1"/>
            <p:nvPr/>
          </p:nvSpPr>
          <p:spPr>
            <a:xfrm>
              <a:off x="2108130" y="4868318"/>
              <a:ext cx="639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SAFE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A23EEAF-A659-C947-AA7B-52AF1F6F59BE}"/>
                </a:ext>
              </a:extLst>
            </p:cNvPr>
            <p:cNvSpPr txBox="1"/>
            <p:nvPr/>
          </p:nvSpPr>
          <p:spPr>
            <a:xfrm>
              <a:off x="8512034" y="4868318"/>
              <a:ext cx="669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ARAT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3A63D9A-4767-7743-9449-8EA5C9603411}"/>
                </a:ext>
              </a:extLst>
            </p:cNvPr>
            <p:cNvSpPr txBox="1"/>
            <p:nvPr/>
          </p:nvSpPr>
          <p:spPr>
            <a:xfrm>
              <a:off x="835781" y="557364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J0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F24BB4E-C340-ED42-83F3-A56C62CF8417}"/>
                </a:ext>
              </a:extLst>
            </p:cNvPr>
            <p:cNvSpPr txBox="1"/>
            <p:nvPr/>
          </p:nvSpPr>
          <p:spPr>
            <a:xfrm>
              <a:off x="2242451" y="557364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J3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E159927-1A9A-4F49-B4A6-06BE2C2D8A13}"/>
                </a:ext>
              </a:extLst>
            </p:cNvPr>
            <p:cNvSpPr txBox="1"/>
            <p:nvPr/>
          </p:nvSpPr>
          <p:spPr>
            <a:xfrm>
              <a:off x="5365455" y="5606953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J7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8296893-212E-8D47-8A91-93588E56BCA2}"/>
                </a:ext>
              </a:extLst>
            </p:cNvPr>
            <p:cNvSpPr txBox="1"/>
            <p:nvPr/>
          </p:nvSpPr>
          <p:spPr>
            <a:xfrm>
              <a:off x="8629338" y="5574461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M3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18ECB83F-0BD6-604B-83E8-8ED2BD374AED}"/>
                </a:ext>
              </a:extLst>
            </p:cNvPr>
            <p:cNvGrpSpPr/>
            <p:nvPr/>
          </p:nvGrpSpPr>
          <p:grpSpPr>
            <a:xfrm>
              <a:off x="847725" y="5212250"/>
              <a:ext cx="9210675" cy="407500"/>
              <a:chOff x="847725" y="5212250"/>
              <a:chExt cx="9210675" cy="407500"/>
            </a:xfrm>
          </p:grpSpPr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7EB41EF3-9444-8E43-9CBE-C322B6E17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3400" y="5524500"/>
                <a:ext cx="19050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55BE7333-FCA6-A248-8F26-9ACE3B4B6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725" y="5524500"/>
                <a:ext cx="488666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3F5E6111-25F8-CC42-B158-F67B9970A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4394" y="5524814"/>
                <a:ext cx="2419006" cy="0"/>
              </a:xfrm>
              <a:prstGeom prst="line">
                <a:avLst/>
              </a:prstGeom>
              <a:ln w="19050" cap="flat" cmpd="sng" algn="ctr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7" name="Accolade fermante 26">
                <a:extLst>
                  <a:ext uri="{FF2B5EF4-FFF2-40B4-BE49-F238E27FC236}">
                    <a16:creationId xmlns:a16="http://schemas.microsoft.com/office/drawing/2014/main" id="{9F150DFA-52F8-0543-AEB1-4C535B1B7578}"/>
                  </a:ext>
                </a:extLst>
              </p:cNvPr>
              <p:cNvSpPr/>
              <p:nvPr/>
            </p:nvSpPr>
            <p:spPr>
              <a:xfrm rot="16200000">
                <a:off x="1566602" y="4698686"/>
                <a:ext cx="248880" cy="1335097"/>
              </a:xfrm>
              <a:prstGeom prst="rightBrac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Accolade fermante 27">
                <a:extLst>
                  <a:ext uri="{FF2B5EF4-FFF2-40B4-BE49-F238E27FC236}">
                    <a16:creationId xmlns:a16="http://schemas.microsoft.com/office/drawing/2014/main" id="{B05D74E8-D241-8048-A1AD-D46D66DDD8D1}"/>
                  </a:ext>
                </a:extLst>
              </p:cNvPr>
              <p:cNvSpPr/>
              <p:nvPr/>
            </p:nvSpPr>
            <p:spPr>
              <a:xfrm rot="16200000">
                <a:off x="3889912" y="3838022"/>
                <a:ext cx="248743" cy="3048000"/>
              </a:xfrm>
              <a:prstGeom prst="rightBrac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id="{B6FAC6B9-F60F-C343-A08E-F2EDF9E7E8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7295" y="5212250"/>
                <a:ext cx="763" cy="4075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8B80C4D2-2370-7F42-8266-44B3E85E8F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43147" y="5212250"/>
                <a:ext cx="763" cy="4075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60374FA0-92E6-7B4E-8669-838F0D90D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97" y="289388"/>
            <a:ext cx="5583396" cy="297376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A88C8FE-F2F4-7148-8FE6-9B22F06B73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51"/>
    </mc:Choice>
    <mc:Fallback xmlns="">
      <p:transition spd="slow" advTm="133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46" y="3939092"/>
            <a:ext cx="11687504" cy="170021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2600" b="1" dirty="0">
                <a:solidFill>
                  <a:srgbClr val="0070C0"/>
                </a:solidFill>
              </a:rPr>
              <a:t/>
            </a:r>
            <a:br>
              <a:rPr lang="fr-FR" sz="2600" b="1" dirty="0">
                <a:solidFill>
                  <a:srgbClr val="0070C0"/>
                </a:solidFill>
              </a:rPr>
            </a:br>
            <a:r>
              <a:rPr lang="fr-FR" sz="4400" b="1" dirty="0">
                <a:solidFill>
                  <a:srgbClr val="7030A0"/>
                </a:solidFill>
                <a:latin typeface="+mj-lt"/>
              </a:rPr>
              <a:t>Merci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2E50EF-BD4C-4169-B492-7EF2B7EAFD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5945" y="5791619"/>
            <a:ext cx="1945185" cy="7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Rennes - 2022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91982-289D-41EF-81D7-960CA020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26" y="1722690"/>
            <a:ext cx="11693562" cy="2141099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Bourse de Recherche en MPR SOFMER </a:t>
            </a:r>
            <a:r>
              <a:rPr lang="fr-FR" sz="3200" b="1" dirty="0">
                <a:solidFill>
                  <a:srgbClr val="7030A0"/>
                </a:solidFill>
              </a:rPr>
              <a:t/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Lauréat 2022</a:t>
            </a:r>
            <a:br>
              <a:rPr lang="fr-FR" sz="2800" b="1" dirty="0">
                <a:solidFill>
                  <a:srgbClr val="7030A0"/>
                </a:solidFill>
              </a:rPr>
            </a:br>
            <a:r>
              <a:rPr lang="fr-FR" sz="2400" b="1" dirty="0">
                <a:solidFill>
                  <a:srgbClr val="7030A0"/>
                </a:solidFill>
              </a:rPr>
              <a:t/>
            </a:r>
            <a:br>
              <a:rPr lang="fr-FR" sz="2400" b="1" dirty="0">
                <a:solidFill>
                  <a:srgbClr val="7030A0"/>
                </a:solidFill>
              </a:rPr>
            </a:br>
            <a:r>
              <a:rPr lang="fr-FR" sz="3600" b="1" dirty="0">
                <a:solidFill>
                  <a:srgbClr val="7030A0"/>
                </a:solidFill>
              </a:rPr>
              <a:t>Sarah MILLOT – Équipe MOV’IT (ICM Sorbonne Université)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6" y="402142"/>
            <a:ext cx="9027622" cy="13205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7A5654-DDB1-024A-AB6C-89F1C3F0616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98" y="5753285"/>
            <a:ext cx="843395" cy="96701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4397364-846B-E549-B100-D1B548171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6"/>
    </mc:Choice>
    <mc:Fallback xmlns="">
      <p:transition spd="slow" advTm="3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2454</TotalTime>
  <Words>70</Words>
  <Application>Microsoft Office PowerPoint</Application>
  <PresentationFormat>Grand écran</PresentationFormat>
  <Paragraphs>22</Paragraphs>
  <Slides>3</Slides>
  <Notes>2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Bourse de Recherche en MPR SOFMER  Lauréat 2022  Sarah MILLOT – Équipe MOV’IT (ICM Sorbonne Université)</vt:lpstr>
      <vt:lpstr>Présentation PowerPoint</vt:lpstr>
      <vt:lpstr>Bourse de Recherche en MPR SOFMER  Lauréat 2022  Sarah MILLOT – Équipe MOV’IT (ICM Sorbonne Université)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Bourse de Mobilité SOFMER-MERZ Lauréat 2017 François Feuvrier</dc:title>
  <dc:creator>Patricia RIBINIK</dc:creator>
  <cp:lastModifiedBy>SOFMER</cp:lastModifiedBy>
  <cp:revision>112</cp:revision>
  <dcterms:created xsi:type="dcterms:W3CDTF">2017-08-12T07:49:47Z</dcterms:created>
  <dcterms:modified xsi:type="dcterms:W3CDTF">2022-11-03T10:11:50Z</dcterms:modified>
</cp:coreProperties>
</file>